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4"/>
  </p:notesMasterIdLst>
  <p:handoutMasterIdLst>
    <p:handoutMasterId r:id="rId15"/>
  </p:handoutMasterIdLst>
  <p:sldIdLst>
    <p:sldId id="263" r:id="rId2"/>
    <p:sldId id="271" r:id="rId3"/>
    <p:sldId id="272" r:id="rId4"/>
    <p:sldId id="274" r:id="rId5"/>
    <p:sldId id="312" r:id="rId6"/>
    <p:sldId id="305" r:id="rId7"/>
    <p:sldId id="288" r:id="rId8"/>
    <p:sldId id="289" r:id="rId9"/>
    <p:sldId id="313" r:id="rId10"/>
    <p:sldId id="314" r:id="rId11"/>
    <p:sldId id="315" r:id="rId12"/>
    <p:sldId id="31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0"/>
    <p:restoredTop sz="94704"/>
  </p:normalViewPr>
  <p:slideViewPr>
    <p:cSldViewPr snapToGrid="0" snapToObjects="1">
      <p:cViewPr varScale="1">
        <p:scale>
          <a:sx n="135" d="100"/>
          <a:sy n="135" d="100"/>
        </p:scale>
        <p:origin x="1600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-8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9352B8-6D0E-8E4A-F7DC-9C8E463ADB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0F6383-49CA-64E5-3B57-0B633C4660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CB5C47A-8C05-0E48-A1DC-4D5506D92293}" type="datetimeFigureOut">
              <a:rPr lang="en-US" altLang="en-US"/>
              <a:pPr/>
              <a:t>3/13/23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D5E053-3C64-9350-E910-DA02CF17D7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7EB55A-4E53-F24B-51B2-A08D7C04B8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2482D20-BD55-8149-8F8F-AF9F6FBBB9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05752D-EF31-9BC8-1581-8866B32C8D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C606A1-A151-D364-165C-E0E07473E84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6E6DB41-4605-1341-B417-B722A5029031}" type="datetimeFigureOut">
              <a:rPr lang="en-US" altLang="en-US"/>
              <a:pPr/>
              <a:t>3/13/23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32FDA3A-821B-24AF-0C03-3136000D1A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7446ACB-218D-AD73-83CB-199DAE73B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332D1A-5A5D-9ADB-4D32-9CC234B0247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9B502-346F-EF49-3605-FDDCED195A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FFDB70C-4CC2-5745-890D-ECDC74B312B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>
            <a:extLst>
              <a:ext uri="{FF2B5EF4-FFF2-40B4-BE49-F238E27FC236}">
                <a16:creationId xmlns:a16="http://schemas.microsoft.com/office/drawing/2014/main" id="{AA0BF500-C517-4900-787E-0312F0B7EB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Notes Placeholder 2">
            <a:extLst>
              <a:ext uri="{FF2B5EF4-FFF2-40B4-BE49-F238E27FC236}">
                <a16:creationId xmlns:a16="http://schemas.microsoft.com/office/drawing/2014/main" id="{44FBC1E9-38CB-E9F9-9445-EAD8B4E0D9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2291" name="Slide Number Placeholder 3">
            <a:extLst>
              <a:ext uri="{FF2B5EF4-FFF2-40B4-BE49-F238E27FC236}">
                <a16:creationId xmlns:a16="http://schemas.microsoft.com/office/drawing/2014/main" id="{36DEBFC6-35C9-3CE4-C193-8CE6A891F3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35AB53B-D252-E045-8595-A15F06F88428}" type="slidenum">
              <a:rPr lang="en-US" altLang="en-US" sz="1200">
                <a:latin typeface="Arial" panose="020B0604020202020204" pitchFamily="34" charset="0"/>
              </a:rPr>
              <a:pPr eaLnBrk="1" hangingPunct="1"/>
              <a:t>2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6E3ED95E-A369-4711-90CF-D4AC73A6BE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3BBA59DA-A32A-A2AC-7103-94E0A8E649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CB5FF4A8-4056-99E7-22E5-0DA4BEE848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BE2AACE-08B1-6A4F-A1F3-E374A38659B9}" type="slidenum">
              <a:rPr lang="en-US" altLang="en-US" sz="1200">
                <a:latin typeface="Arial" panose="020B0604020202020204" pitchFamily="34" charset="0"/>
              </a:rPr>
              <a:pPr eaLnBrk="1" hangingPunct="1"/>
              <a:t>11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126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6E3ED95E-A369-4711-90CF-D4AC73A6BE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3BBA59DA-A32A-A2AC-7103-94E0A8E649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CB5FF4A8-4056-99E7-22E5-0DA4BEE848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BE2AACE-08B1-6A4F-A1F3-E374A38659B9}" type="slidenum">
              <a:rPr lang="en-US" altLang="en-US" sz="1200">
                <a:latin typeface="Arial" panose="020B0604020202020204" pitchFamily="34" charset="0"/>
              </a:rPr>
              <a:pPr eaLnBrk="1" hangingPunct="1"/>
              <a:t>12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192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>
            <a:extLst>
              <a:ext uri="{FF2B5EF4-FFF2-40B4-BE49-F238E27FC236}">
                <a16:creationId xmlns:a16="http://schemas.microsoft.com/office/drawing/2014/main" id="{96C6F0F1-7D3F-CC0B-9981-0A6FFCDFF1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>
            <a:extLst>
              <a:ext uri="{FF2B5EF4-FFF2-40B4-BE49-F238E27FC236}">
                <a16:creationId xmlns:a16="http://schemas.microsoft.com/office/drawing/2014/main" id="{4AD40E30-6018-B9BE-00E2-9C1CBC002D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en-US" dirty="0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339" name="Slide Number Placeholder 3">
            <a:extLst>
              <a:ext uri="{FF2B5EF4-FFF2-40B4-BE49-F238E27FC236}">
                <a16:creationId xmlns:a16="http://schemas.microsoft.com/office/drawing/2014/main" id="{A21D4B05-1D43-51B8-DA73-7FD9C52338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CADA39F-43CB-2D48-92BD-7D0DD7E3E742}" type="slidenum">
              <a:rPr lang="en-US" altLang="en-US" sz="1200">
                <a:latin typeface="Arial" panose="020B0604020202020204" pitchFamily="34" charset="0"/>
              </a:rPr>
              <a:pPr eaLnBrk="1" hangingPunct="1"/>
              <a:t>3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6C0941EC-E927-C37D-DE9F-93796E7071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312C9AF7-A97D-DA0F-5CF0-40EB7C7033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EDD87FF4-638E-0E96-84C9-9EBF422B1A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C32D591-0B13-6549-99AE-EB873AFD36FD}" type="slidenum">
              <a:rPr lang="en-US" altLang="en-US" sz="1200">
                <a:latin typeface="Arial" panose="020B0604020202020204" pitchFamily="34" charset="0"/>
              </a:rPr>
              <a:pPr eaLnBrk="1" hangingPunct="1"/>
              <a:t>4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6A784C6B-342F-B762-F109-0DD762743B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6439031E-F6DC-0208-AF65-DF9999A910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This is coming from our college carry-over, not district</a:t>
            </a: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E6847962-EE1F-4295-ABCE-C3DA8B96DA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37BA753-92A1-0D44-94A6-EB64D447C747}" type="slidenum">
              <a:rPr lang="en-US" altLang="en-US" sz="1200">
                <a:latin typeface="Arial" panose="020B0604020202020204" pitchFamily="34" charset="0"/>
              </a:rPr>
              <a:pPr eaLnBrk="1" hangingPunct="1"/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091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DAFE66A3-30D3-8CEF-5EC4-33C0B35B92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A6DBBADC-744B-D354-0ECF-21EA1E636E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C86E9890-811B-40B9-A373-81B92BD594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43FD831-18DA-E14B-BE91-6599FDE54FBC}" type="slidenum">
              <a:rPr lang="en-US" altLang="en-US" sz="1200">
                <a:latin typeface="Arial" panose="020B0604020202020204" pitchFamily="34" charset="0"/>
              </a:rPr>
              <a:pPr eaLnBrk="1" hangingPunct="1"/>
              <a:t>6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26AF21B0-65BC-1085-97CA-BA57C7E103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2C65BC23-7371-597C-EE3D-F2ED258E12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C60FB8A5-EA1C-9BC4-B1F1-A9D6C596E1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E385DE1-BB31-1649-8D9E-801D936B8B80}" type="slidenum">
              <a:rPr lang="en-US" altLang="en-US" sz="1200">
                <a:latin typeface="Arial" panose="020B0604020202020204" pitchFamily="34" charset="0"/>
              </a:rPr>
              <a:pPr eaLnBrk="1" hangingPunct="1"/>
              <a:t>7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6E3ED95E-A369-4711-90CF-D4AC73A6BE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3BBA59DA-A32A-A2AC-7103-94E0A8E649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CB5FF4A8-4056-99E7-22E5-0DA4BEE848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BE2AACE-08B1-6A4F-A1F3-E374A38659B9}" type="slidenum">
              <a:rPr lang="en-US" altLang="en-US" sz="1200">
                <a:latin typeface="Arial" panose="020B0604020202020204" pitchFamily="34" charset="0"/>
              </a:rPr>
              <a:pPr eaLnBrk="1" hangingPunct="1"/>
              <a:t>8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6E3ED95E-A369-4711-90CF-D4AC73A6BE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3BBA59DA-A32A-A2AC-7103-94E0A8E649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CB5FF4A8-4056-99E7-22E5-0DA4BEE848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BE2AACE-08B1-6A4F-A1F3-E374A38659B9}" type="slidenum">
              <a:rPr lang="en-US" altLang="en-US" sz="1200">
                <a:latin typeface="Arial" panose="020B0604020202020204" pitchFamily="34" charset="0"/>
              </a:rPr>
              <a:pPr eaLnBrk="1" hangingPunct="1"/>
              <a:t>9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26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6E3ED95E-A369-4711-90CF-D4AC73A6BE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3BBA59DA-A32A-A2AC-7103-94E0A8E649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CB5FF4A8-4056-99E7-22E5-0DA4BEE848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BE2AACE-08B1-6A4F-A1F3-E374A38659B9}" type="slidenum">
              <a:rPr lang="en-US" altLang="en-US" sz="1200">
                <a:latin typeface="Arial" panose="020B0604020202020204" pitchFamily="34" charset="0"/>
              </a:rPr>
              <a:pPr eaLnBrk="1" hangingPunct="1"/>
              <a:t>10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975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T Main Slide.jpg">
            <a:extLst>
              <a:ext uri="{FF2B5EF4-FFF2-40B4-BE49-F238E27FC236}">
                <a16:creationId xmlns:a16="http://schemas.microsoft.com/office/drawing/2014/main" id="{768EE9C8-ED00-64C9-5199-C0DB304A6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H Owl.eps">
            <a:extLst>
              <a:ext uri="{FF2B5EF4-FFF2-40B4-BE49-F238E27FC236}">
                <a16:creationId xmlns:a16="http://schemas.microsoft.com/office/drawing/2014/main" id="{DD86E38F-A402-FFAC-056D-6CFDE6680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44600"/>
            <a:ext cx="3149600" cy="3365500"/>
          </a:xfrm>
          <a:prstGeom prst="rect">
            <a:avLst/>
          </a:prstGeom>
          <a:noFill/>
          <a:ln>
            <a:noFill/>
          </a:ln>
          <a:effectLst>
            <a:outerShdw blurRad="53975" dist="25401" dir="2700000" algn="tl" rotWithShape="0">
              <a:schemeClr val="bg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88C093-085A-88DC-49A9-95E8A56BB58D}"/>
              </a:ext>
            </a:extLst>
          </p:cNvPr>
          <p:cNvSpPr txBox="1"/>
          <p:nvPr/>
        </p:nvSpPr>
        <p:spPr>
          <a:xfrm>
            <a:off x="3482975" y="6254750"/>
            <a:ext cx="52784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  <a:ea typeface="+mn-ea"/>
              </a:rPr>
              <a:t>Foothill College, 12345 El Monte Road, Los Altos Hills, CA 94022  </a:t>
            </a:r>
            <a:r>
              <a:rPr lang="en-US" sz="1050" dirty="0">
                <a:solidFill>
                  <a:srgbClr val="990000"/>
                </a:solidFill>
                <a:latin typeface="+mn-lt"/>
                <a:ea typeface="+mn-ea"/>
              </a:rPr>
              <a:t>|</a:t>
            </a:r>
            <a:r>
              <a:rPr lang="en-US" sz="1050" dirty="0">
                <a:latin typeface="+mn-lt"/>
                <a:ea typeface="+mn-ea"/>
              </a:rPr>
              <a:t>  </a:t>
            </a:r>
            <a:r>
              <a:rPr lang="en-US" sz="1050" dirty="0" err="1">
                <a:latin typeface="+mn-lt"/>
                <a:ea typeface="+mn-ea"/>
              </a:rPr>
              <a:t>foothill.edu</a:t>
            </a:r>
            <a:endParaRPr lang="en-US" sz="1050" dirty="0">
              <a:latin typeface="+mn-lt"/>
              <a:ea typeface="+mn-ea"/>
            </a:endParaRPr>
          </a:p>
        </p:txBody>
      </p:sp>
      <p:pic>
        <p:nvPicPr>
          <p:cNvPr id="7" name="Picture 10" descr="PPT Main Slide.jpg">
            <a:extLst>
              <a:ext uri="{FF2B5EF4-FFF2-40B4-BE49-F238E27FC236}">
                <a16:creationId xmlns:a16="http://schemas.microsoft.com/office/drawing/2014/main" id="{E607CE8A-FA78-8A8E-697E-0AD7A0A562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H Owl.eps">
            <a:extLst>
              <a:ext uri="{FF2B5EF4-FFF2-40B4-BE49-F238E27FC236}">
                <a16:creationId xmlns:a16="http://schemas.microsoft.com/office/drawing/2014/main" id="{EBAA0F5D-06B7-D1A9-B42E-608FF56F44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44600"/>
            <a:ext cx="3149600" cy="3365500"/>
          </a:xfrm>
          <a:prstGeom prst="rect">
            <a:avLst/>
          </a:prstGeom>
          <a:noFill/>
          <a:ln>
            <a:noFill/>
          </a:ln>
          <a:effectLst>
            <a:outerShdw blurRad="53975" dist="25401" dir="2700000" algn="tl" rotWithShape="0">
              <a:schemeClr val="bg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FF5F34-F260-3396-6587-EAFE68479807}"/>
              </a:ext>
            </a:extLst>
          </p:cNvPr>
          <p:cNvSpPr txBox="1"/>
          <p:nvPr userDrawn="1"/>
        </p:nvSpPr>
        <p:spPr>
          <a:xfrm>
            <a:off x="3482975" y="6254750"/>
            <a:ext cx="52784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  <a:ea typeface="+mn-ea"/>
              </a:rPr>
              <a:t>Foothill College, 12345 El Monte Road, Los Altos Hills, CA 94022  </a:t>
            </a:r>
            <a:r>
              <a:rPr lang="en-US" sz="1050" dirty="0">
                <a:solidFill>
                  <a:srgbClr val="990000"/>
                </a:solidFill>
                <a:latin typeface="+mn-lt"/>
                <a:ea typeface="+mn-ea"/>
              </a:rPr>
              <a:t>|</a:t>
            </a:r>
            <a:r>
              <a:rPr lang="en-US" sz="1050" dirty="0">
                <a:latin typeface="+mn-lt"/>
                <a:ea typeface="+mn-ea"/>
              </a:rPr>
              <a:t>  </a:t>
            </a:r>
            <a:r>
              <a:rPr lang="en-US" sz="1050" dirty="0" err="1">
                <a:latin typeface="+mn-lt"/>
                <a:ea typeface="+mn-ea"/>
              </a:rPr>
              <a:t>foothill.edu</a:t>
            </a:r>
            <a:endParaRPr lang="en-US" sz="1050" dirty="0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3330" y="2115163"/>
            <a:ext cx="5277693" cy="18369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3326" y="4245823"/>
            <a:ext cx="5277697" cy="989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rgbClr val="990000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083996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0">
                <a:solidFill>
                  <a:srgbClr val="990000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2080902"/>
            <a:ext cx="6767369" cy="42783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SzPct val="70000"/>
              <a:buFont typeface="Wingdings" charset="2"/>
              <a:buChar char="§"/>
              <a:defRPr sz="3200"/>
            </a:lvl1pPr>
            <a:lvl2pPr marL="457200" indent="-228600">
              <a:buSzPct val="70000"/>
              <a:buFont typeface="Wingdings" charset="2"/>
              <a:buChar char="§"/>
              <a:defRPr sz="2800"/>
            </a:lvl2pPr>
            <a:lvl3pPr marL="685800" indent="-228600">
              <a:buSzPct val="70000"/>
              <a:buFont typeface="Wingdings" charset="2"/>
              <a:buChar char="§"/>
              <a:defRPr sz="2800"/>
            </a:lvl3pPr>
            <a:lvl4pPr marL="914400" indent="-228600">
              <a:buSzPct val="70000"/>
              <a:buFont typeface="Wingdings" charset="2"/>
              <a:buChar char="§"/>
              <a:defRPr sz="2800"/>
            </a:lvl4pPr>
            <a:lvl5pPr marL="1143000" indent="-228600">
              <a:buSzPct val="70000"/>
              <a:buFont typeface="Wingdings" charset="2"/>
              <a:buChar char="§"/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754026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1895617" y="2201964"/>
            <a:ext cx="3194124" cy="3911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70000"/>
              <a:defRPr sz="1800"/>
            </a:lvl1pPr>
            <a:lvl2pPr>
              <a:buSzPct val="70000"/>
              <a:defRPr sz="1800"/>
            </a:lvl2pPr>
            <a:lvl3pPr>
              <a:buSzPct val="70000"/>
              <a:defRPr sz="1800"/>
            </a:lvl3pPr>
            <a:lvl4pPr>
              <a:buSzPct val="70000"/>
              <a:defRPr sz="1800"/>
            </a:lvl4pPr>
            <a:lvl5pPr>
              <a:buSzPct val="70000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0">
                <a:solidFill>
                  <a:srgbClr val="990000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1"/>
          </p:nvPr>
        </p:nvSpPr>
        <p:spPr>
          <a:xfrm>
            <a:off x="5468862" y="2201964"/>
            <a:ext cx="3194124" cy="3911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70000"/>
              <a:defRPr sz="1800"/>
            </a:lvl1pPr>
            <a:lvl2pPr>
              <a:buSzPct val="70000"/>
              <a:defRPr sz="1800"/>
            </a:lvl2pPr>
            <a:lvl3pPr>
              <a:buSzPct val="70000"/>
              <a:defRPr sz="1800"/>
            </a:lvl3pPr>
            <a:lvl4pPr>
              <a:buSzPct val="70000"/>
              <a:defRPr sz="1800"/>
            </a:lvl4pPr>
            <a:lvl5pPr>
              <a:buSzPct val="70000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691049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B78AC4-73A9-57E4-BCC7-9FDA0E4EE94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43100" y="539750"/>
            <a:ext cx="6643688" cy="48625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80975" dist="38100" dir="2700000" algn="tl" rotWithShape="0">
              <a:srgbClr val="808080">
                <a:alpha val="31999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1943011" y="5666779"/>
            <a:ext cx="6644154" cy="8725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104139" y="714030"/>
            <a:ext cx="6283981" cy="4526908"/>
          </a:xfrm>
          <a:prstGeom prst="rect">
            <a:avLst/>
          </a:prstGeom>
          <a:ln w="6350" cmpd="sng"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effectLst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051248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8E004F-24E2-46EC-E47A-0E2581DB72D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43100" y="539750"/>
            <a:ext cx="3971925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80975" dist="38100" dir="2700000" algn="tl" rotWithShape="0">
              <a:srgbClr val="808080">
                <a:alpha val="31999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208158" y="540205"/>
            <a:ext cx="2454830" cy="57906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104139" y="714029"/>
            <a:ext cx="3649070" cy="5417773"/>
          </a:xfrm>
          <a:prstGeom prst="rect">
            <a:avLst/>
          </a:prstGeom>
          <a:ln w="6350" cmpd="sng"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effectLst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878380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ocial Media Tag Horz 2015.eps">
            <a:extLst>
              <a:ext uri="{FF2B5EF4-FFF2-40B4-BE49-F238E27FC236}">
                <a16:creationId xmlns:a16="http://schemas.microsoft.com/office/drawing/2014/main" id="{CC667B5C-0C23-CD47-A33B-7A1D86A24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5411788"/>
            <a:ext cx="47386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BA63FA-F35E-63C0-E7F7-72D898E21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3100388"/>
            <a:ext cx="778827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>
                <a:solidFill>
                  <a:srgbClr val="990000"/>
                </a:solidFill>
              </a:rPr>
              <a:t>12345 El Monte Road</a:t>
            </a:r>
          </a:p>
          <a:p>
            <a:pPr algn="ctr">
              <a:defRPr/>
            </a:pPr>
            <a:r>
              <a:rPr lang="en-US" sz="2000">
                <a:solidFill>
                  <a:srgbClr val="990000"/>
                </a:solidFill>
              </a:rPr>
              <a:t>Los Altos Hills, CA 94022</a:t>
            </a:r>
          </a:p>
          <a:p>
            <a:pPr algn="ctr">
              <a:defRPr/>
            </a:pPr>
            <a:endParaRPr lang="en-US" sz="2000">
              <a:solidFill>
                <a:srgbClr val="990000"/>
              </a:solidFill>
            </a:endParaRPr>
          </a:p>
          <a:p>
            <a:pPr algn="ctr">
              <a:defRPr/>
            </a:pPr>
            <a:r>
              <a:rPr lang="en-US" sz="2000">
                <a:solidFill>
                  <a:srgbClr val="990000"/>
                </a:solidFill>
              </a:rPr>
              <a:t>foothill.edu</a:t>
            </a:r>
          </a:p>
          <a:p>
            <a:pPr algn="ctr">
              <a:defRPr/>
            </a:pPr>
            <a:endParaRPr lang="en-US" sz="2000">
              <a:solidFill>
                <a:srgbClr val="990000"/>
              </a:solidFill>
            </a:endParaRPr>
          </a:p>
        </p:txBody>
      </p:sp>
      <p:pic>
        <p:nvPicPr>
          <p:cNvPr id="4" name="Picture 9" descr="FHC Centered BW.eps">
            <a:extLst>
              <a:ext uri="{FF2B5EF4-FFF2-40B4-BE49-F238E27FC236}">
                <a16:creationId xmlns:a16="http://schemas.microsoft.com/office/drawing/2014/main" id="{1402E345-FF2B-D8BE-4316-A586FDB3A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8" y="2132013"/>
            <a:ext cx="389255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Social Media Tag Horz 2015.eps">
            <a:extLst>
              <a:ext uri="{FF2B5EF4-FFF2-40B4-BE49-F238E27FC236}">
                <a16:creationId xmlns:a16="http://schemas.microsoft.com/office/drawing/2014/main" id="{7C365B0F-2EBF-60D9-53C7-54A094220C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5411788"/>
            <a:ext cx="47386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4">
            <a:extLst>
              <a:ext uri="{FF2B5EF4-FFF2-40B4-BE49-F238E27FC236}">
                <a16:creationId xmlns:a16="http://schemas.microsoft.com/office/drawing/2014/main" id="{BF07B0E6-A458-918D-8CB5-ED93506A481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355725" y="3100388"/>
            <a:ext cx="778827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>
                <a:solidFill>
                  <a:srgbClr val="990000"/>
                </a:solidFill>
              </a:rPr>
              <a:t>12345 El Monte Road</a:t>
            </a:r>
          </a:p>
          <a:p>
            <a:pPr algn="ctr">
              <a:defRPr/>
            </a:pPr>
            <a:r>
              <a:rPr lang="en-US" sz="2000">
                <a:solidFill>
                  <a:srgbClr val="990000"/>
                </a:solidFill>
              </a:rPr>
              <a:t>Los Altos Hills, CA 94022</a:t>
            </a:r>
          </a:p>
          <a:p>
            <a:pPr algn="ctr">
              <a:defRPr/>
            </a:pPr>
            <a:endParaRPr lang="en-US" sz="2000">
              <a:solidFill>
                <a:srgbClr val="990000"/>
              </a:solidFill>
            </a:endParaRPr>
          </a:p>
          <a:p>
            <a:pPr algn="ctr">
              <a:defRPr/>
            </a:pPr>
            <a:r>
              <a:rPr lang="en-US" sz="2000">
                <a:solidFill>
                  <a:srgbClr val="990000"/>
                </a:solidFill>
              </a:rPr>
              <a:t>foothill.edu</a:t>
            </a:r>
          </a:p>
          <a:p>
            <a:pPr algn="ctr">
              <a:defRPr/>
            </a:pPr>
            <a:endParaRPr lang="en-US" sz="2000">
              <a:solidFill>
                <a:srgbClr val="990000"/>
              </a:solidFill>
            </a:endParaRPr>
          </a:p>
        </p:txBody>
      </p:sp>
      <p:pic>
        <p:nvPicPr>
          <p:cNvPr id="7" name="Picture 15" descr="FHC Centered BW.eps">
            <a:extLst>
              <a:ext uri="{FF2B5EF4-FFF2-40B4-BE49-F238E27FC236}">
                <a16:creationId xmlns:a16="http://schemas.microsoft.com/office/drawing/2014/main" id="{52604061-B7E4-BC71-45DB-231538844C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8" y="2132013"/>
            <a:ext cx="389255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16561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DF58DB8-0869-E800-0660-B167EB940A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8D7EB3E-A129-7CD5-C09E-CAFB683105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2EC4E7F-C2A0-D0F0-752A-0BD44AF483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B61C221-82FB-2F4D-89AF-66477E3749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8169767"/>
      </p:ext>
    </p:extLst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1339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T Main Slides.jpg">
            <a:extLst>
              <a:ext uri="{FF2B5EF4-FFF2-40B4-BE49-F238E27FC236}">
                <a16:creationId xmlns:a16="http://schemas.microsoft.com/office/drawing/2014/main" id="{B01FFEA4-6BF7-AC1A-11F9-39E25DC056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A7DBC81-C536-C7B6-A910-7EEA55AE44CE}"/>
              </a:ext>
            </a:extLst>
          </p:cNvPr>
          <p:cNvSpPr txBox="1">
            <a:spLocks/>
          </p:cNvSpPr>
          <p:nvPr/>
        </p:nvSpPr>
        <p:spPr>
          <a:xfrm>
            <a:off x="0" y="6207125"/>
            <a:ext cx="1355725" cy="6508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6A61B5D1-F866-6B4C-8C82-0AF11F46FFD1}" type="slidenum">
              <a:rPr lang="en-US" altLang="en-US">
                <a:solidFill>
                  <a:srgbClr val="D9D9D9"/>
                </a:solidFill>
              </a:rPr>
              <a:pPr algn="ctr" eaLnBrk="1" hangingPunct="1"/>
              <a:t>‹#›</a:t>
            </a:fld>
            <a:endParaRPr lang="en-US" altLang="en-US">
              <a:solidFill>
                <a:srgbClr val="D9D9D9"/>
              </a:solidFill>
            </a:endParaRPr>
          </a:p>
        </p:txBody>
      </p:sp>
      <p:pic>
        <p:nvPicPr>
          <p:cNvPr id="14" name="Picture 13" descr="FH Owl.eps">
            <a:extLst>
              <a:ext uri="{FF2B5EF4-FFF2-40B4-BE49-F238E27FC236}">
                <a16:creationId xmlns:a16="http://schemas.microsoft.com/office/drawing/2014/main" id="{847322FA-B0D6-AACA-559B-25F2163CCD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39725"/>
            <a:ext cx="1770062" cy="1892300"/>
          </a:xfrm>
          <a:prstGeom prst="rect">
            <a:avLst/>
          </a:prstGeom>
          <a:noFill/>
          <a:ln>
            <a:noFill/>
          </a:ln>
          <a:effectLst>
            <a:outerShdw blurRad="53975" dist="25401" dir="2700000" algn="tl" rotWithShape="0">
              <a:schemeClr val="bg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 descr="PPT Main Slides.jpg">
            <a:extLst>
              <a:ext uri="{FF2B5EF4-FFF2-40B4-BE49-F238E27FC236}">
                <a16:creationId xmlns:a16="http://schemas.microsoft.com/office/drawing/2014/main" id="{6F7BF050-6249-1854-3F77-6587D1C1128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109AA59-D74E-7363-5366-7F2CE6BE7AFC}"/>
              </a:ext>
            </a:extLst>
          </p:cNvPr>
          <p:cNvSpPr txBox="1">
            <a:spLocks/>
          </p:cNvSpPr>
          <p:nvPr userDrawn="1"/>
        </p:nvSpPr>
        <p:spPr>
          <a:xfrm>
            <a:off x="0" y="6207125"/>
            <a:ext cx="1355725" cy="6508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EB55AE08-D697-E54E-A0A1-F1F07A83FDB7}" type="slidenum">
              <a:rPr lang="en-US" altLang="en-US">
                <a:solidFill>
                  <a:srgbClr val="D9D9D9"/>
                </a:solidFill>
              </a:rPr>
              <a:pPr algn="ctr" eaLnBrk="1" hangingPunct="1"/>
              <a:t>‹#›</a:t>
            </a:fld>
            <a:endParaRPr lang="en-US" altLang="en-US">
              <a:solidFill>
                <a:srgbClr val="D9D9D9"/>
              </a:solidFill>
            </a:endParaRPr>
          </a:p>
        </p:txBody>
      </p:sp>
      <p:pic>
        <p:nvPicPr>
          <p:cNvPr id="7" name="Picture 6" descr="FH Owl.eps">
            <a:extLst>
              <a:ext uri="{FF2B5EF4-FFF2-40B4-BE49-F238E27FC236}">
                <a16:creationId xmlns:a16="http://schemas.microsoft.com/office/drawing/2014/main" id="{25E5B9F4-728F-F461-AA46-58D86B45828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39725"/>
            <a:ext cx="1770062" cy="1892300"/>
          </a:xfrm>
          <a:prstGeom prst="rect">
            <a:avLst/>
          </a:prstGeom>
          <a:noFill/>
          <a:ln>
            <a:noFill/>
          </a:ln>
          <a:effectLst>
            <a:outerShdw blurRad="53975" dist="25401" dir="2700000" algn="tl" rotWithShape="0">
              <a:schemeClr val="bg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8" r:id="rId2"/>
    <p:sldLayoutId id="2147483709" r:id="rId3"/>
    <p:sldLayoutId id="2147483712" r:id="rId4"/>
    <p:sldLayoutId id="2147483713" r:id="rId5"/>
    <p:sldLayoutId id="2147483714" r:id="rId6"/>
    <p:sldLayoutId id="2147483715" r:id="rId7"/>
    <p:sldLayoutId id="2147483710" r:id="rId8"/>
  </p:sldLayoutIdLst>
  <p:transition spd="med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0" fontAlgn="base" hangingPunct="0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 2" pitchFamily="2" charset="2"/>
        <a:buChar char="¡"/>
        <a:defRPr sz="20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pitchFamily="2" charset="2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pitchFamily="2" charset="2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pitchFamily="2" charset="2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pitchFamily="2" charset="2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EE94B-243B-25F2-24C7-E2B555397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2975" y="2114550"/>
            <a:ext cx="5278438" cy="20653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1320 Budget  Planning for 2023-2024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F332E7-4FDF-3129-C765-BEE11BA3A7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82975" y="4559300"/>
            <a:ext cx="5502275" cy="989013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Kurt </a:t>
            </a:r>
            <a:r>
              <a:rPr lang="en-US" dirty="0" err="1"/>
              <a:t>Hueg</a:t>
            </a:r>
            <a:r>
              <a:rPr lang="en-US" dirty="0"/>
              <a:t>, Interim Vice President of Instruction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Bret Watson, Vice President of Finance and Administrative Services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F1C40A31-71C9-2CE4-6A01-9EA7BD8FD9C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Planning for 2023-2024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91DD7C-088C-BBF0-862F-7C054D42E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617" y="2158738"/>
            <a:ext cx="6767369" cy="4200523"/>
          </a:xfrm>
        </p:spPr>
        <p:txBody>
          <a:bodyPr>
            <a:normAutofit/>
          </a:bodyPr>
          <a:lstStyle/>
          <a:p>
            <a:r>
              <a:rPr lang="en-US" sz="3600" dirty="0"/>
              <a:t>Because the reductions in summer are higher, the impact to the three regular terms will be less dramatic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8251116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F1C40A31-71C9-2CE4-6A01-9EA7BD8FD9C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Don’t we lose money if we reduce FTES?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91DD7C-088C-BBF0-862F-7C054D42E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Because the District is within a “hold harmless” budget threshold, it does not receive extra apportionment funding until it gains back approximately 2,000 FTES.</a:t>
            </a:r>
          </a:p>
          <a:p>
            <a:r>
              <a:rPr lang="en-US" dirty="0"/>
              <a:t>We hope to mitigate FTES loss with higher productivity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24328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F1C40A31-71C9-2CE4-6A01-9EA7BD8FD9C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895617" y="339518"/>
            <a:ext cx="6767369" cy="11876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Goals for next year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91DD7C-088C-BBF0-862F-7C054D42E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By minimizing losses in Fall, Winter and Spring, and with small load reductions, we can earn back some FTES.</a:t>
            </a:r>
          </a:p>
          <a:p>
            <a:r>
              <a:rPr lang="en-US" dirty="0"/>
              <a:t>District enrollment management committee goals.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75458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8D5A7D3E-8E27-5A6E-B460-A44059F02C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dirty="0">
                <a:solidFill>
                  <a:srgbClr val="990000"/>
                </a:solidFill>
                <a:ea typeface="ＭＳ Ｐゴシック" panose="020B0600070205080204" pitchFamily="34" charset="-128"/>
              </a:rPr>
              <a:t>Foothill College Enrollment by Academic Year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64B21E-80CC-5BCB-9FB3-4A9C645F9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2017-2018	11,833 FTES</a:t>
            </a:r>
          </a:p>
          <a:p>
            <a:pPr marL="0" indent="0">
              <a:buNone/>
            </a:pPr>
            <a:r>
              <a:rPr lang="en-US" dirty="0"/>
              <a:t>2018-2019	11,171 FTES</a:t>
            </a:r>
          </a:p>
          <a:p>
            <a:pPr marL="0" indent="0">
              <a:buNone/>
            </a:pPr>
            <a:r>
              <a:rPr lang="en-US" dirty="0"/>
              <a:t>2019-2020	10,755 FTES</a:t>
            </a:r>
          </a:p>
          <a:p>
            <a:pPr marL="0" indent="0">
              <a:buNone/>
            </a:pPr>
            <a:r>
              <a:rPr lang="en-US" dirty="0"/>
              <a:t>2020-2021	10,195 FTES</a:t>
            </a:r>
          </a:p>
          <a:p>
            <a:pPr marL="0" indent="0">
              <a:buNone/>
            </a:pPr>
            <a:r>
              <a:rPr lang="en-US" dirty="0"/>
              <a:t>2021-2022	8,441 FTES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>
            <a:extLst>
              <a:ext uri="{FF2B5EF4-FFF2-40B4-BE49-F238E27FC236}">
                <a16:creationId xmlns:a16="http://schemas.microsoft.com/office/drawing/2014/main" id="{2FC1C5A9-2576-D06F-E73B-D049973550B8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 bwMode="auto">
          <a:xfrm>
            <a:off x="1582738" y="2133600"/>
            <a:ext cx="7180262" cy="3886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Over a five-year period, Foothill lost 29 Percent of its enrollment measured in FTES.</a:t>
            </a: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7CFC7AD5-D2D1-B180-6E73-CE66CD809A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95475" y="274638"/>
            <a:ext cx="679132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dirty="0">
                <a:solidFill>
                  <a:srgbClr val="990000"/>
                </a:solidFill>
                <a:ea typeface="ＭＳ Ｐゴシック" panose="020B0600070205080204" pitchFamily="34" charset="-128"/>
              </a:rPr>
              <a:t>Five Year Trends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1F8A6DFC-1532-E9A2-37E1-0E3407785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dirty="0">
                <a:solidFill>
                  <a:srgbClr val="990000"/>
                </a:solidFill>
                <a:ea typeface="ＭＳ Ｐゴシック" panose="020B0600070205080204" pitchFamily="34" charset="-128"/>
              </a:rPr>
              <a:t>1320 Budget Recent History With Prior Year FTES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BD0B4C-8CC6-DF62-3A26-DD92C4FC3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2019-2020	(11,171 FTES) $13,430,634</a:t>
            </a:r>
          </a:p>
          <a:p>
            <a:r>
              <a:rPr lang="en-US" dirty="0"/>
              <a:t>2020-2021	(10,755 FTES) $13,041,156</a:t>
            </a:r>
          </a:p>
          <a:p>
            <a:r>
              <a:rPr lang="en-US" dirty="0"/>
              <a:t>2021-2022	(10,195 FTES) $11,561,525</a:t>
            </a:r>
          </a:p>
          <a:p>
            <a:r>
              <a:rPr lang="en-US" dirty="0"/>
              <a:t>2022-2023	(8,441 FTES) $9,250,645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>
            <a:extLst>
              <a:ext uri="{FF2B5EF4-FFF2-40B4-BE49-F238E27FC236}">
                <a16:creationId xmlns:a16="http://schemas.microsoft.com/office/drawing/2014/main" id="{15F519C3-A0A8-E340-0DCF-D2AFE0FFD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2209800"/>
            <a:ext cx="745648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800000"/>
              </a:buClr>
              <a:buFontTx/>
              <a:buChar char="•"/>
            </a:pPr>
            <a:r>
              <a:rPr lang="en-US" altLang="en-US" sz="2800" dirty="0">
                <a:solidFill>
                  <a:srgbClr val="000000"/>
                </a:solidFill>
              </a:rPr>
              <a:t>In the current year the campus will be augmenting its 1320 budget by $2.2 million, which is not sustainable. </a:t>
            </a:r>
          </a:p>
          <a:p>
            <a:pPr eaLnBrk="1" hangingPunct="1">
              <a:spcBef>
                <a:spcPct val="20000"/>
              </a:spcBef>
              <a:buClr>
                <a:srgbClr val="800000"/>
              </a:buClr>
              <a:buFontTx/>
              <a:buChar char="•"/>
            </a:pPr>
            <a:r>
              <a:rPr lang="en-US" altLang="ja-JP" sz="2800" dirty="0">
                <a:solidFill>
                  <a:srgbClr val="000000"/>
                </a:solidFill>
              </a:rPr>
              <a:t>For 2023-2024, the campus is committing to augment its budget but $1 million</a:t>
            </a:r>
          </a:p>
          <a:p>
            <a:pPr eaLnBrk="1" hangingPunct="1">
              <a:spcBef>
                <a:spcPct val="20000"/>
              </a:spcBef>
              <a:buClr>
                <a:srgbClr val="800000"/>
              </a:buClr>
              <a:buFontTx/>
              <a:buChar char="•"/>
            </a:pPr>
            <a:r>
              <a:rPr lang="en-US" altLang="ja-JP" sz="2800" dirty="0">
                <a:solidFill>
                  <a:srgbClr val="000000"/>
                </a:solidFill>
              </a:rPr>
              <a:t>The divisions must schedule accordingly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2800" dirty="0">
              <a:solidFill>
                <a:srgbClr val="FFFFFF"/>
              </a:solidFill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F2509F32-49CF-5595-EC68-A924ABC26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228600"/>
            <a:ext cx="69103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990000"/>
                </a:solidFill>
              </a:rPr>
              <a:t>Supplementing the 1320 Budget</a:t>
            </a:r>
          </a:p>
        </p:txBody>
      </p:sp>
    </p:spTree>
    <p:extLst>
      <p:ext uri="{BB962C8B-B14F-4D97-AF65-F5344CB8AC3E}">
        <p14:creationId xmlns:p14="http://schemas.microsoft.com/office/powerpoint/2010/main" val="71022629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26B018EE-5287-5AC1-0B46-9DCC889E31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Quick Facts About 1320</a:t>
            </a:r>
            <a:endParaRPr lang="en-US" altLang="en-US" sz="4000" dirty="0">
              <a:solidFill>
                <a:srgbClr val="99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E3B8EE-BF66-45CC-BA6F-FA68027D3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time and overload assignments account for approximately 61% of all FTEF</a:t>
            </a:r>
          </a:p>
          <a:p>
            <a:r>
              <a:rPr lang="en-US" dirty="0"/>
              <a:t>Full time assignments account for 39 percent of all FTEF</a:t>
            </a:r>
          </a:p>
          <a:p>
            <a:r>
              <a:rPr lang="en-US" dirty="0"/>
              <a:t>Over the past five years this has fluctuated very slightly +- 2%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id="{82481437-3925-695B-A27B-8B7D19058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2133600"/>
            <a:ext cx="745648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defRPr/>
            </a:pPr>
            <a:endParaRPr lang="en-US" sz="32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81F66EA0-5BD5-AD0C-7A8B-E52F67455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5617" y="-34158"/>
            <a:ext cx="7258050" cy="87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4000" dirty="0">
              <a:solidFill>
                <a:srgbClr val="99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C92597-29F3-EADE-CB47-7790459B4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617" y="136634"/>
            <a:ext cx="6767369" cy="701566"/>
          </a:xfrm>
        </p:spPr>
        <p:txBody>
          <a:bodyPr/>
          <a:lstStyle/>
          <a:p>
            <a:r>
              <a:rPr lang="en-US" dirty="0"/>
              <a:t>How we use 1320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94F732-10B7-995A-5E47-C9FB2151C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617" y="838200"/>
            <a:ext cx="6767369" cy="6019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proportion of 1320 used by each division fluctuates. Example is Fall 2022 with corresponding total FTES</a:t>
            </a:r>
          </a:p>
          <a:p>
            <a:pPr lvl="8"/>
            <a:endParaRPr lang="en-US" dirty="0"/>
          </a:p>
          <a:p>
            <a:r>
              <a:rPr lang="en-US" sz="2800" dirty="0"/>
              <a:t>BSS			32.1%		28.28% FTES</a:t>
            </a:r>
          </a:p>
          <a:p>
            <a:r>
              <a:rPr lang="en-US" sz="2800" dirty="0"/>
              <a:t>Counseling	1.04%		1.06% FTES	</a:t>
            </a:r>
          </a:p>
          <a:p>
            <a:r>
              <a:rPr lang="en-US" sz="2800" dirty="0"/>
              <a:t>Fine Arts		15.64%	17.40% FTES</a:t>
            </a:r>
          </a:p>
          <a:p>
            <a:r>
              <a:rPr lang="en-US" sz="2800" dirty="0"/>
              <a:t>Health Sci		15.11%	10.19% FTES</a:t>
            </a:r>
          </a:p>
          <a:p>
            <a:r>
              <a:rPr lang="en-US" sz="2800" dirty="0"/>
              <a:t>Kins/</a:t>
            </a:r>
            <a:r>
              <a:rPr lang="en-US" sz="2800" dirty="0" err="1"/>
              <a:t>Athl</a:t>
            </a:r>
            <a:r>
              <a:rPr lang="en-US" sz="2800" dirty="0"/>
              <a:t>		2.60%		5.08% FTES</a:t>
            </a:r>
          </a:p>
          <a:p>
            <a:r>
              <a:rPr lang="en-US" sz="2800" dirty="0"/>
              <a:t>Lang Arts		10.65%	9.66% FTES</a:t>
            </a:r>
          </a:p>
          <a:p>
            <a:r>
              <a:rPr lang="en-US" sz="2800" dirty="0"/>
              <a:t>STEM		22.79%	28.04% FTES</a:t>
            </a:r>
          </a:p>
          <a:p>
            <a:r>
              <a:rPr lang="en-US" sz="2800" dirty="0"/>
              <a:t>Std Rec/DRC	.03%		.05% FTES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F1C40A31-71C9-2CE4-6A01-9EA7BD8FD9C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Planning for 2023-2024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91DD7C-088C-BBF0-862F-7C054D42E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college will allocate a total load for the academic year to each division that keeps us within the budget, and accounts for $1 million in one- time funds to augment the 1320 budget.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F1C40A31-71C9-2CE4-6A01-9EA7BD8FD9C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Planning for 2023-2024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91DD7C-088C-BBF0-862F-7C054D42E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Summer 2023, the college is allocating approximately 80% of the load it did in 2022, from 33.8 to 27 FTEF, for a cost savings of approximately $480,000 @ 6.8 FTE</a:t>
            </a:r>
          </a:p>
          <a:p>
            <a:r>
              <a:rPr lang="en-US" dirty="0"/>
              <a:t>We anticipate this will result in 150-180 FTES decline from 2022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63167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Foothill_Jul15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5305</TotalTime>
  <Words>515</Words>
  <Application>Microsoft Macintosh PowerPoint</Application>
  <PresentationFormat>On-screen Show (4:3)</PresentationFormat>
  <Paragraphs>69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Verdana</vt:lpstr>
      <vt:lpstr>Wingdings</vt:lpstr>
      <vt:lpstr>Wingdings 2</vt:lpstr>
      <vt:lpstr>Foothill_Jul15</vt:lpstr>
      <vt:lpstr>1320 Budget  Planning for 2023-2024</vt:lpstr>
      <vt:lpstr>Foothill College Enrollment by Academic Year</vt:lpstr>
      <vt:lpstr>Five Year Trends</vt:lpstr>
      <vt:lpstr>1320 Budget Recent History With Prior Year FTES</vt:lpstr>
      <vt:lpstr>PowerPoint Presentation</vt:lpstr>
      <vt:lpstr>Quick Facts About 1320</vt:lpstr>
      <vt:lpstr>How we use 1320</vt:lpstr>
      <vt:lpstr>Planning for 2023-2024</vt:lpstr>
      <vt:lpstr>Planning for 2023-2024</vt:lpstr>
      <vt:lpstr>Planning for 2023-2024</vt:lpstr>
      <vt:lpstr>Don’t we lose money if we reduce FTES? </vt:lpstr>
      <vt:lpstr>Goals for next year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Foothill College</dc:title>
  <dc:creator>FHDA</dc:creator>
  <cp:lastModifiedBy>Kurt Hueg</cp:lastModifiedBy>
  <cp:revision>82</cp:revision>
  <dcterms:created xsi:type="dcterms:W3CDTF">2015-07-22T22:09:01Z</dcterms:created>
  <dcterms:modified xsi:type="dcterms:W3CDTF">2023-03-13T19:47:29Z</dcterms:modified>
</cp:coreProperties>
</file>