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0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2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6705600" cy="42672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846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1981200"/>
            <a:ext cx="2454830" cy="4349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3783385" cy="4190999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37135"/>
      </p:ext>
    </p:extLst>
  </p:cSld>
  <p:clrMapOvr>
    <a:masterClrMapping/>
  </p:clrMapOvr>
  <p:transition spd="med"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2" y="1253917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38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 err="1"/>
              <a:t>email@foothill.edu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5" y="203201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1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Program Review</a:t>
            </a:r>
            <a:br>
              <a:rPr lang="en-US" sz="3900" dirty="0"/>
            </a:br>
            <a:r>
              <a:rPr lang="en-US" sz="3900" dirty="0"/>
              <a:t>Humanities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Integrated Planning &amp; Budget Taskforce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76" y="142295"/>
            <a:ext cx="6767369" cy="709354"/>
          </a:xfrm>
        </p:spPr>
        <p:txBody>
          <a:bodyPr/>
          <a:lstStyle/>
          <a:p>
            <a:r>
              <a:rPr lang="en-US" dirty="0"/>
              <a:t>Programs Strengths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B54F8-8E7F-304D-A890-B815BF84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17" y="1387039"/>
            <a:ext cx="7266312" cy="445426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Dynamic, highly qualified and dedicated part-time faculty</a:t>
            </a:r>
          </a:p>
          <a:p>
            <a:r>
              <a:rPr lang="en-US" sz="3200" dirty="0"/>
              <a:t>Innovative new course development</a:t>
            </a:r>
          </a:p>
          <a:p>
            <a:r>
              <a:rPr lang="en-US" sz="3200" dirty="0"/>
              <a:t>Interdisciplinary and investigative approach</a:t>
            </a:r>
          </a:p>
          <a:p>
            <a:r>
              <a:rPr lang="en-US" sz="3200" dirty="0"/>
              <a:t>Growth (360 % FTEF over the last five years)</a:t>
            </a:r>
          </a:p>
          <a:p>
            <a:r>
              <a:rPr lang="en-US" sz="3200" dirty="0"/>
              <a:t>Humanities Mellon Scholars Program</a:t>
            </a:r>
          </a:p>
          <a:p>
            <a:r>
              <a:rPr lang="en-US" sz="3200" dirty="0"/>
              <a:t>Humanities Department Lecture Series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F98FAC-89BC-3842-B4E0-EA39B26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3" y="-195107"/>
            <a:ext cx="7888942" cy="842682"/>
          </a:xfrm>
        </p:spPr>
        <p:txBody>
          <a:bodyPr/>
          <a:lstStyle/>
          <a:p>
            <a:pPr algn="ctr"/>
            <a:r>
              <a:rPr lang="en-US" sz="3200" dirty="0"/>
              <a:t>Programs’ Actions for Improvement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A8B1B-2893-B44D-92D0-09D26418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168" y="1027907"/>
            <a:ext cx="7138986" cy="540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Less is More:  </a:t>
            </a:r>
            <a:r>
              <a:rPr lang="en-US" sz="2500" dirty="0"/>
              <a:t>reduce class seat count for Humanities courses from 50 to 35 with a reduction in load factor for 4 unit courses from .1 to .089 (same as De Anza’s HUMI courses)</a:t>
            </a:r>
          </a:p>
        </p:txBody>
      </p:sp>
      <p:pic>
        <p:nvPicPr>
          <p:cNvPr id="2" name="Picture 1" descr="2neqie2wr2p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85" y="3159056"/>
            <a:ext cx="4159250" cy="27503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94CFE-DB04-9F41-9D32-8D9D095D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41" y="169189"/>
            <a:ext cx="6767369" cy="709354"/>
          </a:xfrm>
        </p:spPr>
        <p:txBody>
          <a:bodyPr/>
          <a:lstStyle/>
          <a:p>
            <a:r>
              <a:rPr lang="en-US" dirty="0"/>
              <a:t>Program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17867" y="1640417"/>
            <a:ext cx="6767369" cy="44542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2018-2019 Course Success Rate</a:t>
            </a:r>
          </a:p>
          <a:p>
            <a:pPr marL="0" indent="0">
              <a:buNone/>
            </a:pPr>
            <a:r>
              <a:rPr lang="en-US" sz="2400" dirty="0"/>
              <a:t>84%       Overall Course Success Rate  	 	</a:t>
            </a:r>
          </a:p>
          <a:p>
            <a:pPr marL="0" indent="0">
              <a:buNone/>
            </a:pPr>
            <a:r>
              <a:rPr lang="en-US" sz="2400" dirty="0"/>
              <a:t>74%       African American, </a:t>
            </a:r>
            <a:r>
              <a:rPr lang="en-US" sz="2400" dirty="0" err="1"/>
              <a:t>Latinx</a:t>
            </a:r>
            <a:r>
              <a:rPr lang="en-US" sz="2400" dirty="0"/>
              <a:t> and </a:t>
            </a:r>
            <a:r>
              <a:rPr lang="en-US" sz="2400" dirty="0" err="1"/>
              <a:t>Filipinx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89%	Asian, Native American, Pacific Islander, </a:t>
            </a:r>
          </a:p>
          <a:p>
            <a:pPr marL="0" indent="0">
              <a:buNone/>
            </a:pPr>
            <a:r>
              <a:rPr lang="en-US" sz="2400" dirty="0"/>
              <a:t>	White, Decline to State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ECF8-BA4C-C14F-8A55-DAE655A8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76" y="178153"/>
            <a:ext cx="6767369" cy="628671"/>
          </a:xfrm>
        </p:spPr>
        <p:txBody>
          <a:bodyPr/>
          <a:lstStyle/>
          <a:p>
            <a:r>
              <a:rPr lang="en-US" dirty="0"/>
              <a:t>Resources Needed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C14A-B463-9A49-AED9-E5F56EEF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187" y="1682500"/>
            <a:ext cx="6767369" cy="4454261"/>
          </a:xfrm>
        </p:spPr>
        <p:txBody>
          <a:bodyPr>
            <a:normAutofit/>
          </a:bodyPr>
          <a:lstStyle/>
          <a:p>
            <a:r>
              <a:rPr lang="en-US" sz="3600" b="1" dirty="0"/>
              <a:t>Directions on how to make the seat count reduction</a:t>
            </a:r>
          </a:p>
          <a:p>
            <a:r>
              <a:rPr lang="en-US" sz="3600" b="1" dirty="0"/>
              <a:t>Ability to offer more Humanities  sections</a:t>
            </a:r>
          </a:p>
          <a:p>
            <a:r>
              <a:rPr lang="en-US" sz="3600" b="1" dirty="0"/>
              <a:t>Additional Full-Time Faculty</a:t>
            </a:r>
          </a:p>
        </p:txBody>
      </p:sp>
    </p:spTree>
    <p:extLst>
      <p:ext uri="{BB962C8B-B14F-4D97-AF65-F5344CB8AC3E}">
        <p14:creationId xmlns:p14="http://schemas.microsoft.com/office/powerpoint/2010/main" val="260293408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39" y="62861"/>
            <a:ext cx="6767369" cy="12526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8333" y="1957918"/>
            <a:ext cx="5725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contrast to other institutions of higher learning, do community colleges place a greater emphasis on an education that serves economic growth?  </a:t>
            </a:r>
          </a:p>
          <a:p>
            <a:endParaRPr lang="en-US" dirty="0"/>
          </a:p>
          <a:p>
            <a:r>
              <a:rPr lang="en-US" dirty="0"/>
              <a:t>How does education for economic growth intersect with education for democratic citizenship?</a:t>
            </a:r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Template Classic</Template>
  <TotalTime>508</TotalTime>
  <Words>159</Words>
  <Application>Microsoft Macintosh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Academic Fall2015</vt:lpstr>
      <vt:lpstr>Program Review Humanities Department</vt:lpstr>
      <vt:lpstr>Programs Strengths </vt:lpstr>
      <vt:lpstr>Programs’ Actions for Improvement</vt:lpstr>
      <vt:lpstr>Program Data</vt:lpstr>
      <vt:lpstr>Resources Needed 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Kelaiah Harris</cp:lastModifiedBy>
  <cp:revision>16</cp:revision>
  <dcterms:created xsi:type="dcterms:W3CDTF">2017-12-20T23:23:15Z</dcterms:created>
  <dcterms:modified xsi:type="dcterms:W3CDTF">2020-10-29T02:03:51Z</dcterms:modified>
</cp:coreProperties>
</file>