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1"/>
  </p:sldMasterIdLst>
  <p:notesMasterIdLst>
    <p:notesMasterId r:id="rId77"/>
  </p:notesMasterIdLst>
  <p:sldIdLst>
    <p:sldId id="439" r:id="rId2"/>
    <p:sldId id="503" r:id="rId3"/>
    <p:sldId id="504" r:id="rId4"/>
    <p:sldId id="645" r:id="rId5"/>
    <p:sldId id="530" r:id="rId6"/>
    <p:sldId id="546" r:id="rId7"/>
    <p:sldId id="507" r:id="rId8"/>
    <p:sldId id="518" r:id="rId9"/>
    <p:sldId id="571" r:id="rId10"/>
    <p:sldId id="566" r:id="rId11"/>
    <p:sldId id="562" r:id="rId12"/>
    <p:sldId id="572" r:id="rId13"/>
    <p:sldId id="601" r:id="rId14"/>
    <p:sldId id="569" r:id="rId15"/>
    <p:sldId id="573" r:id="rId16"/>
    <p:sldId id="570" r:id="rId17"/>
    <p:sldId id="561" r:id="rId18"/>
    <p:sldId id="575" r:id="rId19"/>
    <p:sldId id="574" r:id="rId20"/>
    <p:sldId id="576" r:id="rId21"/>
    <p:sldId id="564" r:id="rId22"/>
    <p:sldId id="578" r:id="rId23"/>
    <p:sldId id="581" r:id="rId24"/>
    <p:sldId id="590" r:id="rId25"/>
    <p:sldId id="584" r:id="rId26"/>
    <p:sldId id="582" r:id="rId27"/>
    <p:sldId id="612" r:id="rId28"/>
    <p:sldId id="593" r:id="rId29"/>
    <p:sldId id="613" r:id="rId30"/>
    <p:sldId id="614" r:id="rId31"/>
    <p:sldId id="615" r:id="rId32"/>
    <p:sldId id="616" r:id="rId33"/>
    <p:sldId id="592" r:id="rId34"/>
    <p:sldId id="617" r:id="rId35"/>
    <p:sldId id="586" r:id="rId36"/>
    <p:sldId id="622" r:id="rId37"/>
    <p:sldId id="623" r:id="rId38"/>
    <p:sldId id="624" r:id="rId39"/>
    <p:sldId id="625" r:id="rId40"/>
    <p:sldId id="626" r:id="rId41"/>
    <p:sldId id="627" r:id="rId42"/>
    <p:sldId id="646" r:id="rId43"/>
    <p:sldId id="587" r:id="rId44"/>
    <p:sldId id="628" r:id="rId45"/>
    <p:sldId id="629" r:id="rId46"/>
    <p:sldId id="599" r:id="rId47"/>
    <p:sldId id="630" r:id="rId48"/>
    <p:sldId id="631" r:id="rId49"/>
    <p:sldId id="648" r:id="rId50"/>
    <p:sldId id="649" r:id="rId51"/>
    <p:sldId id="594" r:id="rId52"/>
    <p:sldId id="633" r:id="rId53"/>
    <p:sldId id="634" r:id="rId54"/>
    <p:sldId id="609" r:id="rId55"/>
    <p:sldId id="638" r:id="rId56"/>
    <p:sldId id="639" r:id="rId57"/>
    <p:sldId id="640" r:id="rId58"/>
    <p:sldId id="647" r:id="rId59"/>
    <p:sldId id="588" r:id="rId60"/>
    <p:sldId id="589" r:id="rId61"/>
    <p:sldId id="600" r:id="rId62"/>
    <p:sldId id="525" r:id="rId63"/>
    <p:sldId id="520" r:id="rId64"/>
    <p:sldId id="595" r:id="rId65"/>
    <p:sldId id="517" r:id="rId66"/>
    <p:sldId id="541" r:id="rId67"/>
    <p:sldId id="519" r:id="rId68"/>
    <p:sldId id="642" r:id="rId69"/>
    <p:sldId id="644" r:id="rId70"/>
    <p:sldId id="499" r:id="rId71"/>
    <p:sldId id="596" r:id="rId72"/>
    <p:sldId id="641" r:id="rId73"/>
    <p:sldId id="611" r:id="rId74"/>
    <p:sldId id="523" r:id="rId75"/>
    <p:sldId id="522"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1E2F"/>
    <a:srgbClr val="FFC82E"/>
    <a:srgbClr val="A61E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1C82D2-4463-A0B9-6331-F2F4003C543F}" v="1474" dt="2022-05-24T03:01:56.030"/>
    <p1510:client id="{D65DCF68-3CD9-C758-62B1-DEC6E926C19C}" v="1197" dt="2022-05-24T00:46:54.554"/>
    <p1510:client id="{C5E4A5CE-41EF-E409-758E-929FF5858AED}" v="2481" dt="2022-05-19T21:34:49.081"/>
    <p1510:client id="{9E467E3F-3DEA-5AB2-DE37-51432B60C74F}" v="18" dt="2022-05-27T15:51:30.961"/>
    <p1510:client id="{9BCFE199-9A11-263E-8A9D-BC39266695AB}" v="616" dt="2022-05-24T03:18:58.368"/>
    <p1510:client id="{472C670F-1CA8-8DDA-4AE5-35213143A258}" v="1" dt="2022-05-24T23:55:19.181"/>
    <p1510:client id="{3E11BE90-4045-FF59-5089-8D2E7510DA8B}" v="23" dt="2022-05-25T15:17:07.635"/>
    <p1510:client id="{37157807-E7BF-8B7F-E42A-E1E2016E886F}" v="1985" dt="2022-05-26T04:14:28.891"/>
    <p1510:client id="{3087BD83-BE66-9A46-D860-C72420B0268F}" v="184" dt="2022-05-26T22:38:32.925"/>
    <p1510:client id="{AB022DE9-F861-AD96-D2B4-E2B2C9C5EE4D}" v="6" dt="2022-05-24T16:46:14.399"/>
    <p1510:client id="{6C09B839-D38B-3C31-5F4D-98E3C878D399}" v="1093" dt="2022-05-19T21:34:46.660"/>
    <p1510:client id="{284AA190-5B67-4E4B-9250-C7119787B3C5}" v="82" dt="2022-05-25T18:52:17.6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8"/>
    <p:restoredTop sz="94672"/>
  </p:normalViewPr>
  <p:slideViewPr>
    <p:cSldViewPr snapToGrid="0">
      <p:cViewPr varScale="1">
        <p:scale>
          <a:sx n="99" d="100"/>
          <a:sy n="99" d="100"/>
        </p:scale>
        <p:origin x="2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DCBFBC-F689-4DE1-933C-084203EA1E6C}"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FCE8AA50-8893-4096-B8B3-BBC6193001BD}">
      <dgm:prSet phldrT="[Text]" phldr="0"/>
      <dgm:spPr/>
      <dgm:t>
        <a:bodyPr/>
        <a:lstStyle/>
        <a:p>
          <a:r>
            <a:rPr lang="en-US">
              <a:latin typeface="Century Gothic" panose="020B0502020202020204"/>
            </a:rPr>
            <a:t>Listen</a:t>
          </a:r>
          <a:endParaRPr lang="en-US"/>
        </a:p>
      </dgm:t>
    </dgm:pt>
    <dgm:pt modelId="{027071F8-4FF7-48AA-8831-6AB1013704CE}" type="parTrans" cxnId="{3465E751-BEB5-4656-95DD-894257F395C3}">
      <dgm:prSet/>
      <dgm:spPr/>
      <dgm:t>
        <a:bodyPr/>
        <a:lstStyle/>
        <a:p>
          <a:endParaRPr lang="en-US"/>
        </a:p>
      </dgm:t>
    </dgm:pt>
    <dgm:pt modelId="{91C22775-B372-49AE-AF86-194C0DE6C949}" type="sibTrans" cxnId="{3465E751-BEB5-4656-95DD-894257F395C3}">
      <dgm:prSet/>
      <dgm:spPr/>
      <dgm:t>
        <a:bodyPr/>
        <a:lstStyle/>
        <a:p>
          <a:endParaRPr lang="en-US"/>
        </a:p>
      </dgm:t>
    </dgm:pt>
    <dgm:pt modelId="{50322F10-C39A-4ACB-8071-998CBB5449BB}">
      <dgm:prSet phldrT="[Text]" phldr="0"/>
      <dgm:spPr/>
      <dgm:t>
        <a:bodyPr/>
        <a:lstStyle/>
        <a:p>
          <a:pPr rtl="0"/>
          <a:r>
            <a:rPr lang="en-US">
              <a:latin typeface="Century Gothic" panose="020B0502020202020204"/>
            </a:rPr>
            <a:t>Ask questions</a:t>
          </a:r>
          <a:endParaRPr lang="en-US"/>
        </a:p>
      </dgm:t>
    </dgm:pt>
    <dgm:pt modelId="{8FC79B71-B243-4E61-9B47-E50B5EC9F4F1}" type="parTrans" cxnId="{9BFD988F-A652-441B-BF59-C4CFC9A616F8}">
      <dgm:prSet/>
      <dgm:spPr/>
      <dgm:t>
        <a:bodyPr/>
        <a:lstStyle/>
        <a:p>
          <a:endParaRPr lang="en-US"/>
        </a:p>
      </dgm:t>
    </dgm:pt>
    <dgm:pt modelId="{E9998DCA-AB50-4A28-A350-0C1644465678}" type="sibTrans" cxnId="{9BFD988F-A652-441B-BF59-C4CFC9A616F8}">
      <dgm:prSet/>
      <dgm:spPr/>
      <dgm:t>
        <a:bodyPr/>
        <a:lstStyle/>
        <a:p>
          <a:endParaRPr lang="en-US"/>
        </a:p>
      </dgm:t>
    </dgm:pt>
    <dgm:pt modelId="{36BDCBA3-81B4-4EF6-806F-39ECB0FE2B19}">
      <dgm:prSet phldrT="[Text]" phldr="0"/>
      <dgm:spPr/>
      <dgm:t>
        <a:bodyPr/>
        <a:lstStyle/>
        <a:p>
          <a:r>
            <a:rPr lang="en-US">
              <a:latin typeface="Century Gothic" panose="020B0502020202020204"/>
            </a:rPr>
            <a:t>Reflect</a:t>
          </a:r>
          <a:endParaRPr lang="en-US"/>
        </a:p>
      </dgm:t>
    </dgm:pt>
    <dgm:pt modelId="{A8E917A6-6F7D-4BBC-B6F1-FCE0BFF78D2C}" type="parTrans" cxnId="{805F96CE-C151-434D-ADA8-6E00E53851A1}">
      <dgm:prSet/>
      <dgm:spPr/>
      <dgm:t>
        <a:bodyPr/>
        <a:lstStyle/>
        <a:p>
          <a:endParaRPr lang="en-US"/>
        </a:p>
      </dgm:t>
    </dgm:pt>
    <dgm:pt modelId="{D2DEB860-92F8-4AD2-B251-FE7E7D7247F2}" type="sibTrans" cxnId="{805F96CE-C151-434D-ADA8-6E00E53851A1}">
      <dgm:prSet/>
      <dgm:spPr/>
      <dgm:t>
        <a:bodyPr/>
        <a:lstStyle/>
        <a:p>
          <a:endParaRPr lang="en-US"/>
        </a:p>
      </dgm:t>
    </dgm:pt>
    <dgm:pt modelId="{5C208066-0B5A-4B81-BBC5-F691FF9B0C62}">
      <dgm:prSet phldrT="[Text]" phldr="0"/>
      <dgm:spPr/>
      <dgm:t>
        <a:bodyPr/>
        <a:lstStyle/>
        <a:p>
          <a:pPr rtl="0"/>
          <a:r>
            <a:rPr lang="en-US">
              <a:latin typeface="Century Gothic" panose="020B0502020202020204"/>
            </a:rPr>
            <a:t>Express yourself/Speak Up</a:t>
          </a:r>
        </a:p>
      </dgm:t>
    </dgm:pt>
    <dgm:pt modelId="{92F84EE6-27B6-45CF-B70B-F05371DC69F4}" type="parTrans" cxnId="{A8745FC2-A59E-4C42-B5DC-D59501DC622A}">
      <dgm:prSet/>
      <dgm:spPr/>
      <dgm:t>
        <a:bodyPr/>
        <a:lstStyle/>
        <a:p>
          <a:endParaRPr lang="en-US"/>
        </a:p>
      </dgm:t>
    </dgm:pt>
    <dgm:pt modelId="{43B9EE57-83AA-4C14-A61A-5198AE8A7202}" type="sibTrans" cxnId="{A8745FC2-A59E-4C42-B5DC-D59501DC622A}">
      <dgm:prSet/>
      <dgm:spPr/>
      <dgm:t>
        <a:bodyPr/>
        <a:lstStyle/>
        <a:p>
          <a:endParaRPr lang="en-US"/>
        </a:p>
      </dgm:t>
    </dgm:pt>
    <dgm:pt modelId="{B2D84EDE-8620-440E-B1A2-ABDEDE1EE12C}" type="pres">
      <dgm:prSet presAssocID="{25DCBFBC-F689-4DE1-933C-084203EA1E6C}" presName="Name0" presStyleCnt="0">
        <dgm:presLayoutVars>
          <dgm:dir val="rev"/>
          <dgm:resizeHandles val="exact"/>
        </dgm:presLayoutVars>
      </dgm:prSet>
      <dgm:spPr/>
    </dgm:pt>
    <dgm:pt modelId="{48E55C6C-1EA5-4758-BA88-2FC5EF6817CF}" type="pres">
      <dgm:prSet presAssocID="{FCE8AA50-8893-4096-B8B3-BBC6193001BD}" presName="Name5" presStyleLbl="vennNode1" presStyleIdx="0" presStyleCnt="4">
        <dgm:presLayoutVars>
          <dgm:bulletEnabled val="1"/>
        </dgm:presLayoutVars>
      </dgm:prSet>
      <dgm:spPr/>
    </dgm:pt>
    <dgm:pt modelId="{A9B012C2-C3C2-4251-A95E-E2C9DBAD0EE8}" type="pres">
      <dgm:prSet presAssocID="{91C22775-B372-49AE-AF86-194C0DE6C949}" presName="space" presStyleCnt="0"/>
      <dgm:spPr/>
    </dgm:pt>
    <dgm:pt modelId="{BB9396A5-C782-49A0-BBB9-2271C91932F2}" type="pres">
      <dgm:prSet presAssocID="{50322F10-C39A-4ACB-8071-998CBB5449BB}" presName="Name5" presStyleLbl="vennNode1" presStyleIdx="1" presStyleCnt="4">
        <dgm:presLayoutVars>
          <dgm:bulletEnabled val="1"/>
        </dgm:presLayoutVars>
      </dgm:prSet>
      <dgm:spPr/>
    </dgm:pt>
    <dgm:pt modelId="{269F7A33-73DE-46DB-A9CA-D940F6EA2753}" type="pres">
      <dgm:prSet presAssocID="{E9998DCA-AB50-4A28-A350-0C1644465678}" presName="space" presStyleCnt="0"/>
      <dgm:spPr/>
    </dgm:pt>
    <dgm:pt modelId="{42C56D05-8B68-4E4B-8D80-87CAB2ECE3BE}" type="pres">
      <dgm:prSet presAssocID="{36BDCBA3-81B4-4EF6-806F-39ECB0FE2B19}" presName="Name5" presStyleLbl="vennNode1" presStyleIdx="2" presStyleCnt="4">
        <dgm:presLayoutVars>
          <dgm:bulletEnabled val="1"/>
        </dgm:presLayoutVars>
      </dgm:prSet>
      <dgm:spPr/>
    </dgm:pt>
    <dgm:pt modelId="{E8C4C91E-7693-4B2E-9332-2385A803254E}" type="pres">
      <dgm:prSet presAssocID="{D2DEB860-92F8-4AD2-B251-FE7E7D7247F2}" presName="space" presStyleCnt="0"/>
      <dgm:spPr/>
    </dgm:pt>
    <dgm:pt modelId="{ADC22664-91E9-410A-BDF9-EC3A62B79918}" type="pres">
      <dgm:prSet presAssocID="{5C208066-0B5A-4B81-BBC5-F691FF9B0C62}" presName="Name5" presStyleLbl="vennNode1" presStyleIdx="3" presStyleCnt="4">
        <dgm:presLayoutVars>
          <dgm:bulletEnabled val="1"/>
        </dgm:presLayoutVars>
      </dgm:prSet>
      <dgm:spPr/>
    </dgm:pt>
  </dgm:ptLst>
  <dgm:cxnLst>
    <dgm:cxn modelId="{0B5D5812-B9CF-444B-B414-B70458662C3D}" type="presOf" srcId="{25DCBFBC-F689-4DE1-933C-084203EA1E6C}" destId="{B2D84EDE-8620-440E-B1A2-ABDEDE1EE12C}" srcOrd="0" destOrd="0" presId="urn:microsoft.com/office/officeart/2005/8/layout/venn3"/>
    <dgm:cxn modelId="{1F894A3A-D9A5-4F76-A9FD-674A68AAB7F2}" type="presOf" srcId="{50322F10-C39A-4ACB-8071-998CBB5449BB}" destId="{BB9396A5-C782-49A0-BBB9-2271C91932F2}" srcOrd="0" destOrd="0" presId="urn:microsoft.com/office/officeart/2005/8/layout/venn3"/>
    <dgm:cxn modelId="{3465E751-BEB5-4656-95DD-894257F395C3}" srcId="{25DCBFBC-F689-4DE1-933C-084203EA1E6C}" destId="{FCE8AA50-8893-4096-B8B3-BBC6193001BD}" srcOrd="0" destOrd="0" parTransId="{027071F8-4FF7-48AA-8831-6AB1013704CE}" sibTransId="{91C22775-B372-49AE-AF86-194C0DE6C949}"/>
    <dgm:cxn modelId="{9662D47A-40D7-410A-923F-46D64E8C8C9B}" type="presOf" srcId="{FCE8AA50-8893-4096-B8B3-BBC6193001BD}" destId="{48E55C6C-1EA5-4758-BA88-2FC5EF6817CF}" srcOrd="0" destOrd="0" presId="urn:microsoft.com/office/officeart/2005/8/layout/venn3"/>
    <dgm:cxn modelId="{9BFD988F-A652-441B-BF59-C4CFC9A616F8}" srcId="{25DCBFBC-F689-4DE1-933C-084203EA1E6C}" destId="{50322F10-C39A-4ACB-8071-998CBB5449BB}" srcOrd="1" destOrd="0" parTransId="{8FC79B71-B243-4E61-9B47-E50B5EC9F4F1}" sibTransId="{E9998DCA-AB50-4A28-A350-0C1644465678}"/>
    <dgm:cxn modelId="{A8745FC2-A59E-4C42-B5DC-D59501DC622A}" srcId="{25DCBFBC-F689-4DE1-933C-084203EA1E6C}" destId="{5C208066-0B5A-4B81-BBC5-F691FF9B0C62}" srcOrd="3" destOrd="0" parTransId="{92F84EE6-27B6-45CF-B70B-F05371DC69F4}" sibTransId="{43B9EE57-83AA-4C14-A61A-5198AE8A7202}"/>
    <dgm:cxn modelId="{805F96CE-C151-434D-ADA8-6E00E53851A1}" srcId="{25DCBFBC-F689-4DE1-933C-084203EA1E6C}" destId="{36BDCBA3-81B4-4EF6-806F-39ECB0FE2B19}" srcOrd="2" destOrd="0" parTransId="{A8E917A6-6F7D-4BBC-B6F1-FCE0BFF78D2C}" sibTransId="{D2DEB860-92F8-4AD2-B251-FE7E7D7247F2}"/>
    <dgm:cxn modelId="{FEC2B7D8-301A-4C2C-866A-74558133EA12}" type="presOf" srcId="{5C208066-0B5A-4B81-BBC5-F691FF9B0C62}" destId="{ADC22664-91E9-410A-BDF9-EC3A62B79918}" srcOrd="0" destOrd="0" presId="urn:microsoft.com/office/officeart/2005/8/layout/venn3"/>
    <dgm:cxn modelId="{9DCDF9EB-34F4-4CBD-A6D7-510F9C77585F}" type="presOf" srcId="{36BDCBA3-81B4-4EF6-806F-39ECB0FE2B19}" destId="{42C56D05-8B68-4E4B-8D80-87CAB2ECE3BE}" srcOrd="0" destOrd="0" presId="urn:microsoft.com/office/officeart/2005/8/layout/venn3"/>
    <dgm:cxn modelId="{943A2E35-C9B1-4DC1-B189-C070A01FB2A2}" type="presParOf" srcId="{B2D84EDE-8620-440E-B1A2-ABDEDE1EE12C}" destId="{48E55C6C-1EA5-4758-BA88-2FC5EF6817CF}" srcOrd="0" destOrd="0" presId="urn:microsoft.com/office/officeart/2005/8/layout/venn3"/>
    <dgm:cxn modelId="{3E1B909B-D20D-4B94-879A-5961DBDC773E}" type="presParOf" srcId="{B2D84EDE-8620-440E-B1A2-ABDEDE1EE12C}" destId="{A9B012C2-C3C2-4251-A95E-E2C9DBAD0EE8}" srcOrd="1" destOrd="0" presId="urn:microsoft.com/office/officeart/2005/8/layout/venn3"/>
    <dgm:cxn modelId="{2D5D53BE-6D7A-4563-9019-F24663AA275A}" type="presParOf" srcId="{B2D84EDE-8620-440E-B1A2-ABDEDE1EE12C}" destId="{BB9396A5-C782-49A0-BBB9-2271C91932F2}" srcOrd="2" destOrd="0" presId="urn:microsoft.com/office/officeart/2005/8/layout/venn3"/>
    <dgm:cxn modelId="{03221AA7-ED56-4AAB-AC34-AD7DD28FB508}" type="presParOf" srcId="{B2D84EDE-8620-440E-B1A2-ABDEDE1EE12C}" destId="{269F7A33-73DE-46DB-A9CA-D940F6EA2753}" srcOrd="3" destOrd="0" presId="urn:microsoft.com/office/officeart/2005/8/layout/venn3"/>
    <dgm:cxn modelId="{7CB68676-4578-4202-9ADB-8403FECCEC23}" type="presParOf" srcId="{B2D84EDE-8620-440E-B1A2-ABDEDE1EE12C}" destId="{42C56D05-8B68-4E4B-8D80-87CAB2ECE3BE}" srcOrd="4" destOrd="0" presId="urn:microsoft.com/office/officeart/2005/8/layout/venn3"/>
    <dgm:cxn modelId="{AF1FB9D4-03AC-4F37-81B7-25C92EB807D3}" type="presParOf" srcId="{B2D84EDE-8620-440E-B1A2-ABDEDE1EE12C}" destId="{E8C4C91E-7693-4B2E-9332-2385A803254E}" srcOrd="5" destOrd="0" presId="urn:microsoft.com/office/officeart/2005/8/layout/venn3"/>
    <dgm:cxn modelId="{449905AA-D74B-4D24-AF72-8224FBD9431B}" type="presParOf" srcId="{B2D84EDE-8620-440E-B1A2-ABDEDE1EE12C}" destId="{ADC22664-91E9-410A-BDF9-EC3A62B79918}"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57FC83-92E4-4B42-AB93-8835C923BCB9}" type="doc">
      <dgm:prSet loTypeId="urn:microsoft.com/office/officeart/2005/8/layout/venn2" loCatId="relationship" qsTypeId="urn:microsoft.com/office/officeart/2005/8/quickstyle/simple1" qsCatId="simple" csTypeId="urn:microsoft.com/office/officeart/2005/8/colors/accent1_4" csCatId="accent1" phldr="1"/>
      <dgm:spPr/>
      <dgm:t>
        <a:bodyPr/>
        <a:lstStyle/>
        <a:p>
          <a:endParaRPr lang="en-US"/>
        </a:p>
      </dgm:t>
    </dgm:pt>
    <dgm:pt modelId="{91F82924-DADB-4C7C-8A1D-DEBE34659ADD}">
      <dgm:prSet phldrT="[Text]"/>
      <dgm:spPr/>
      <dgm:t>
        <a:bodyPr/>
        <a:lstStyle/>
        <a:p>
          <a:r>
            <a:rPr lang="en-US" b="1">
              <a:solidFill>
                <a:schemeClr val="tx1"/>
              </a:solidFill>
            </a:rPr>
            <a:t>Accreditation</a:t>
          </a:r>
        </a:p>
      </dgm:t>
    </dgm:pt>
    <dgm:pt modelId="{AC681ADA-7960-4857-9A02-70035B8D27AF}" type="parTrans" cxnId="{44DC4A66-9903-43C3-9CE7-F3468EA9C1B7}">
      <dgm:prSet/>
      <dgm:spPr/>
      <dgm:t>
        <a:bodyPr/>
        <a:lstStyle/>
        <a:p>
          <a:endParaRPr lang="en-US"/>
        </a:p>
      </dgm:t>
    </dgm:pt>
    <dgm:pt modelId="{B07374B2-AFAC-4CE1-B2EA-5F32D43234D0}" type="sibTrans" cxnId="{44DC4A66-9903-43C3-9CE7-F3468EA9C1B7}">
      <dgm:prSet/>
      <dgm:spPr/>
      <dgm:t>
        <a:bodyPr/>
        <a:lstStyle/>
        <a:p>
          <a:endParaRPr lang="en-US"/>
        </a:p>
      </dgm:t>
    </dgm:pt>
    <dgm:pt modelId="{B1A5E2FA-B970-4231-B260-CBA7E0729107}">
      <dgm:prSet phldrT="[Text]"/>
      <dgm:spPr/>
      <dgm:t>
        <a:bodyPr/>
        <a:lstStyle/>
        <a:p>
          <a:r>
            <a:rPr lang="en-US" b="1">
              <a:solidFill>
                <a:schemeClr val="tx1"/>
              </a:solidFill>
            </a:rPr>
            <a:t>ISER</a:t>
          </a:r>
        </a:p>
      </dgm:t>
    </dgm:pt>
    <dgm:pt modelId="{A8090395-89ED-4B9B-8CEA-7E196E4AD0C6}" type="parTrans" cxnId="{CFC385E2-882A-4FE0-8844-CD1F22F37EA4}">
      <dgm:prSet/>
      <dgm:spPr/>
      <dgm:t>
        <a:bodyPr/>
        <a:lstStyle/>
        <a:p>
          <a:endParaRPr lang="en-US"/>
        </a:p>
      </dgm:t>
    </dgm:pt>
    <dgm:pt modelId="{2A9D432D-49A2-47FB-8BF2-56B9F21DF7E4}" type="sibTrans" cxnId="{CFC385E2-882A-4FE0-8844-CD1F22F37EA4}">
      <dgm:prSet/>
      <dgm:spPr/>
      <dgm:t>
        <a:bodyPr/>
        <a:lstStyle/>
        <a:p>
          <a:endParaRPr lang="en-US"/>
        </a:p>
      </dgm:t>
    </dgm:pt>
    <dgm:pt modelId="{B6711C2D-26F8-4C5E-B7CA-1DA7D9B5B02F}">
      <dgm:prSet phldrT="[Text]"/>
      <dgm:spPr/>
      <dgm:t>
        <a:bodyPr/>
        <a:lstStyle/>
        <a:p>
          <a:r>
            <a:rPr lang="en-US" b="1">
              <a:solidFill>
                <a:schemeClr val="tx1"/>
              </a:solidFill>
            </a:rPr>
            <a:t>QFE</a:t>
          </a:r>
        </a:p>
      </dgm:t>
    </dgm:pt>
    <dgm:pt modelId="{9A756015-EC9C-47C4-836E-CCF4C8260242}" type="parTrans" cxnId="{6FAA67BC-2638-4067-B187-D2E671B1312A}">
      <dgm:prSet/>
      <dgm:spPr/>
      <dgm:t>
        <a:bodyPr/>
        <a:lstStyle/>
        <a:p>
          <a:endParaRPr lang="en-US"/>
        </a:p>
      </dgm:t>
    </dgm:pt>
    <dgm:pt modelId="{1FBCE13A-9D29-40C8-A653-8644184540F8}" type="sibTrans" cxnId="{6FAA67BC-2638-4067-B187-D2E671B1312A}">
      <dgm:prSet/>
      <dgm:spPr/>
      <dgm:t>
        <a:bodyPr/>
        <a:lstStyle/>
        <a:p>
          <a:endParaRPr lang="en-US"/>
        </a:p>
      </dgm:t>
    </dgm:pt>
    <dgm:pt modelId="{2E01AC87-8C30-4BF4-8CBF-306FA36AC9B3}">
      <dgm:prSet phldrT="[Text]"/>
      <dgm:spPr/>
      <dgm:t>
        <a:bodyPr/>
        <a:lstStyle/>
        <a:p>
          <a:r>
            <a:rPr lang="en-US" b="1">
              <a:solidFill>
                <a:schemeClr val="tx1"/>
              </a:solidFill>
            </a:rPr>
            <a:t>Standards</a:t>
          </a:r>
        </a:p>
      </dgm:t>
    </dgm:pt>
    <dgm:pt modelId="{451CB76C-319D-48C9-A36F-92535A1D7975}" type="parTrans" cxnId="{8431E5A2-86BA-411D-9475-62FBB8BB7DCA}">
      <dgm:prSet/>
      <dgm:spPr/>
      <dgm:t>
        <a:bodyPr/>
        <a:lstStyle/>
        <a:p>
          <a:endParaRPr lang="en-US"/>
        </a:p>
      </dgm:t>
    </dgm:pt>
    <dgm:pt modelId="{89C83D12-E687-4325-A1F3-AD132DE492DD}" type="sibTrans" cxnId="{8431E5A2-86BA-411D-9475-62FBB8BB7DCA}">
      <dgm:prSet/>
      <dgm:spPr/>
      <dgm:t>
        <a:bodyPr/>
        <a:lstStyle/>
        <a:p>
          <a:endParaRPr lang="en-US"/>
        </a:p>
      </dgm:t>
    </dgm:pt>
    <dgm:pt modelId="{F16C5B4A-E725-42BD-A5F0-3D0EC5315B7D}" type="pres">
      <dgm:prSet presAssocID="{2F57FC83-92E4-4B42-AB93-8835C923BCB9}" presName="Name0" presStyleCnt="0">
        <dgm:presLayoutVars>
          <dgm:chMax val="7"/>
          <dgm:resizeHandles val="exact"/>
        </dgm:presLayoutVars>
      </dgm:prSet>
      <dgm:spPr/>
    </dgm:pt>
    <dgm:pt modelId="{E2E2E036-589A-407B-BCDB-72C68DAC9550}" type="pres">
      <dgm:prSet presAssocID="{2F57FC83-92E4-4B42-AB93-8835C923BCB9}" presName="comp1" presStyleCnt="0"/>
      <dgm:spPr/>
    </dgm:pt>
    <dgm:pt modelId="{3E661EB4-3C52-4594-BB60-6F822C19EE99}" type="pres">
      <dgm:prSet presAssocID="{2F57FC83-92E4-4B42-AB93-8835C923BCB9}" presName="circle1" presStyleLbl="node1" presStyleIdx="0" presStyleCnt="4"/>
      <dgm:spPr/>
    </dgm:pt>
    <dgm:pt modelId="{D7612B0C-97B0-4361-95D1-2990E37A6C2E}" type="pres">
      <dgm:prSet presAssocID="{2F57FC83-92E4-4B42-AB93-8835C923BCB9}" presName="c1text" presStyleLbl="node1" presStyleIdx="0" presStyleCnt="4">
        <dgm:presLayoutVars>
          <dgm:bulletEnabled val="1"/>
        </dgm:presLayoutVars>
      </dgm:prSet>
      <dgm:spPr/>
    </dgm:pt>
    <dgm:pt modelId="{EC7DF790-AC96-4E1A-8312-0C979DE67051}" type="pres">
      <dgm:prSet presAssocID="{2F57FC83-92E4-4B42-AB93-8835C923BCB9}" presName="comp2" presStyleCnt="0"/>
      <dgm:spPr/>
    </dgm:pt>
    <dgm:pt modelId="{951514AF-7FD6-4F77-80CC-0E9F59F37513}" type="pres">
      <dgm:prSet presAssocID="{2F57FC83-92E4-4B42-AB93-8835C923BCB9}" presName="circle2" presStyleLbl="node1" presStyleIdx="1" presStyleCnt="4"/>
      <dgm:spPr/>
    </dgm:pt>
    <dgm:pt modelId="{6E94C6C7-ED0F-4FC8-BEF9-A334E5FAAF24}" type="pres">
      <dgm:prSet presAssocID="{2F57FC83-92E4-4B42-AB93-8835C923BCB9}" presName="c2text" presStyleLbl="node1" presStyleIdx="1" presStyleCnt="4">
        <dgm:presLayoutVars>
          <dgm:bulletEnabled val="1"/>
        </dgm:presLayoutVars>
      </dgm:prSet>
      <dgm:spPr/>
    </dgm:pt>
    <dgm:pt modelId="{30E83138-3012-45B9-8221-73B92A521044}" type="pres">
      <dgm:prSet presAssocID="{2F57FC83-92E4-4B42-AB93-8835C923BCB9}" presName="comp3" presStyleCnt="0"/>
      <dgm:spPr/>
    </dgm:pt>
    <dgm:pt modelId="{41DFCC6E-612E-478D-A779-15B93405A8D8}" type="pres">
      <dgm:prSet presAssocID="{2F57FC83-92E4-4B42-AB93-8835C923BCB9}" presName="circle3" presStyleLbl="node1" presStyleIdx="2" presStyleCnt="4"/>
      <dgm:spPr/>
    </dgm:pt>
    <dgm:pt modelId="{71A2D033-BDE8-44FC-B9B8-4E0541429601}" type="pres">
      <dgm:prSet presAssocID="{2F57FC83-92E4-4B42-AB93-8835C923BCB9}" presName="c3text" presStyleLbl="node1" presStyleIdx="2" presStyleCnt="4">
        <dgm:presLayoutVars>
          <dgm:bulletEnabled val="1"/>
        </dgm:presLayoutVars>
      </dgm:prSet>
      <dgm:spPr/>
    </dgm:pt>
    <dgm:pt modelId="{2FF993F8-CBC0-4348-8A89-E52012935F7F}" type="pres">
      <dgm:prSet presAssocID="{2F57FC83-92E4-4B42-AB93-8835C923BCB9}" presName="comp4" presStyleCnt="0"/>
      <dgm:spPr/>
    </dgm:pt>
    <dgm:pt modelId="{27DBF7E5-A513-4B25-88C3-4909F0716B6A}" type="pres">
      <dgm:prSet presAssocID="{2F57FC83-92E4-4B42-AB93-8835C923BCB9}" presName="circle4" presStyleLbl="node1" presStyleIdx="3" presStyleCnt="4"/>
      <dgm:spPr/>
    </dgm:pt>
    <dgm:pt modelId="{0CFE684A-96FE-40A7-B208-3A241D796C86}" type="pres">
      <dgm:prSet presAssocID="{2F57FC83-92E4-4B42-AB93-8835C923BCB9}" presName="c4text" presStyleLbl="node1" presStyleIdx="3" presStyleCnt="4">
        <dgm:presLayoutVars>
          <dgm:bulletEnabled val="1"/>
        </dgm:presLayoutVars>
      </dgm:prSet>
      <dgm:spPr/>
    </dgm:pt>
  </dgm:ptLst>
  <dgm:cxnLst>
    <dgm:cxn modelId="{CB2A8101-B320-4496-8902-4DF7EA903958}" type="presOf" srcId="{2E01AC87-8C30-4BF4-8CBF-306FA36AC9B3}" destId="{27DBF7E5-A513-4B25-88C3-4909F0716B6A}" srcOrd="0" destOrd="0" presId="urn:microsoft.com/office/officeart/2005/8/layout/venn2"/>
    <dgm:cxn modelId="{AEBE7002-E13F-4D98-8664-E2AF258B0E14}" type="presOf" srcId="{B6711C2D-26F8-4C5E-B7CA-1DA7D9B5B02F}" destId="{41DFCC6E-612E-478D-A779-15B93405A8D8}" srcOrd="0" destOrd="0" presId="urn:microsoft.com/office/officeart/2005/8/layout/venn2"/>
    <dgm:cxn modelId="{D4CE5622-FBD7-4D24-82A4-F41334F20B23}" type="presOf" srcId="{91F82924-DADB-4C7C-8A1D-DEBE34659ADD}" destId="{D7612B0C-97B0-4361-95D1-2990E37A6C2E}" srcOrd="1" destOrd="0" presId="urn:microsoft.com/office/officeart/2005/8/layout/venn2"/>
    <dgm:cxn modelId="{FE59F82A-97A9-4704-B055-AC6667CADCBD}" type="presOf" srcId="{B1A5E2FA-B970-4231-B260-CBA7E0729107}" destId="{6E94C6C7-ED0F-4FC8-BEF9-A334E5FAAF24}" srcOrd="1" destOrd="0" presId="urn:microsoft.com/office/officeart/2005/8/layout/venn2"/>
    <dgm:cxn modelId="{5D754252-652B-4CA5-BB28-0BB3CFE0CBAF}" type="presOf" srcId="{2E01AC87-8C30-4BF4-8CBF-306FA36AC9B3}" destId="{0CFE684A-96FE-40A7-B208-3A241D796C86}" srcOrd="1" destOrd="0" presId="urn:microsoft.com/office/officeart/2005/8/layout/venn2"/>
    <dgm:cxn modelId="{F8DDEA52-605C-465D-BE19-D1127CA0946A}" type="presOf" srcId="{B6711C2D-26F8-4C5E-B7CA-1DA7D9B5B02F}" destId="{71A2D033-BDE8-44FC-B9B8-4E0541429601}" srcOrd="1" destOrd="0" presId="urn:microsoft.com/office/officeart/2005/8/layout/venn2"/>
    <dgm:cxn modelId="{44DC4A66-9903-43C3-9CE7-F3468EA9C1B7}" srcId="{2F57FC83-92E4-4B42-AB93-8835C923BCB9}" destId="{91F82924-DADB-4C7C-8A1D-DEBE34659ADD}" srcOrd="0" destOrd="0" parTransId="{AC681ADA-7960-4857-9A02-70035B8D27AF}" sibTransId="{B07374B2-AFAC-4CE1-B2EA-5F32D43234D0}"/>
    <dgm:cxn modelId="{8431E5A2-86BA-411D-9475-62FBB8BB7DCA}" srcId="{2F57FC83-92E4-4B42-AB93-8835C923BCB9}" destId="{2E01AC87-8C30-4BF4-8CBF-306FA36AC9B3}" srcOrd="3" destOrd="0" parTransId="{451CB76C-319D-48C9-A36F-92535A1D7975}" sibTransId="{89C83D12-E687-4325-A1F3-AD132DE492DD}"/>
    <dgm:cxn modelId="{6FAA67BC-2638-4067-B187-D2E671B1312A}" srcId="{2F57FC83-92E4-4B42-AB93-8835C923BCB9}" destId="{B6711C2D-26F8-4C5E-B7CA-1DA7D9B5B02F}" srcOrd="2" destOrd="0" parTransId="{9A756015-EC9C-47C4-836E-CCF4C8260242}" sibTransId="{1FBCE13A-9D29-40C8-A653-8644184540F8}"/>
    <dgm:cxn modelId="{FF2671C6-2124-4993-94ED-99FFF8453180}" type="presOf" srcId="{2F57FC83-92E4-4B42-AB93-8835C923BCB9}" destId="{F16C5B4A-E725-42BD-A5F0-3D0EC5315B7D}" srcOrd="0" destOrd="0" presId="urn:microsoft.com/office/officeart/2005/8/layout/venn2"/>
    <dgm:cxn modelId="{EF9991D8-3EEB-4A6E-93DA-312E7B3305AB}" type="presOf" srcId="{B1A5E2FA-B970-4231-B260-CBA7E0729107}" destId="{951514AF-7FD6-4F77-80CC-0E9F59F37513}" srcOrd="0" destOrd="0" presId="urn:microsoft.com/office/officeart/2005/8/layout/venn2"/>
    <dgm:cxn modelId="{CFC385E2-882A-4FE0-8844-CD1F22F37EA4}" srcId="{2F57FC83-92E4-4B42-AB93-8835C923BCB9}" destId="{B1A5E2FA-B970-4231-B260-CBA7E0729107}" srcOrd="1" destOrd="0" parTransId="{A8090395-89ED-4B9B-8CEA-7E196E4AD0C6}" sibTransId="{2A9D432D-49A2-47FB-8BF2-56B9F21DF7E4}"/>
    <dgm:cxn modelId="{CC3267F3-7882-48BA-BC0D-B75DE9897B46}" type="presOf" srcId="{91F82924-DADB-4C7C-8A1D-DEBE34659ADD}" destId="{3E661EB4-3C52-4594-BB60-6F822C19EE99}" srcOrd="0" destOrd="0" presId="urn:microsoft.com/office/officeart/2005/8/layout/venn2"/>
    <dgm:cxn modelId="{6D08FBC8-0204-4DB1-809E-FE18E9CA0C6F}" type="presParOf" srcId="{F16C5B4A-E725-42BD-A5F0-3D0EC5315B7D}" destId="{E2E2E036-589A-407B-BCDB-72C68DAC9550}" srcOrd="0" destOrd="0" presId="urn:microsoft.com/office/officeart/2005/8/layout/venn2"/>
    <dgm:cxn modelId="{E0DD17EA-2858-4DAA-B095-1D50E4BB315E}" type="presParOf" srcId="{E2E2E036-589A-407B-BCDB-72C68DAC9550}" destId="{3E661EB4-3C52-4594-BB60-6F822C19EE99}" srcOrd="0" destOrd="0" presId="urn:microsoft.com/office/officeart/2005/8/layout/venn2"/>
    <dgm:cxn modelId="{06D5A8FF-130A-4274-9B24-F5BDE35C07EF}" type="presParOf" srcId="{E2E2E036-589A-407B-BCDB-72C68DAC9550}" destId="{D7612B0C-97B0-4361-95D1-2990E37A6C2E}" srcOrd="1" destOrd="0" presId="urn:microsoft.com/office/officeart/2005/8/layout/venn2"/>
    <dgm:cxn modelId="{AE352350-4978-4543-959D-6DDE3CDF68ED}" type="presParOf" srcId="{F16C5B4A-E725-42BD-A5F0-3D0EC5315B7D}" destId="{EC7DF790-AC96-4E1A-8312-0C979DE67051}" srcOrd="1" destOrd="0" presId="urn:microsoft.com/office/officeart/2005/8/layout/venn2"/>
    <dgm:cxn modelId="{BE6B2842-E98D-4E39-A1DE-E1FA23FD1F9B}" type="presParOf" srcId="{EC7DF790-AC96-4E1A-8312-0C979DE67051}" destId="{951514AF-7FD6-4F77-80CC-0E9F59F37513}" srcOrd="0" destOrd="0" presId="urn:microsoft.com/office/officeart/2005/8/layout/venn2"/>
    <dgm:cxn modelId="{09D73107-37E3-4905-974A-731BFDE97D59}" type="presParOf" srcId="{EC7DF790-AC96-4E1A-8312-0C979DE67051}" destId="{6E94C6C7-ED0F-4FC8-BEF9-A334E5FAAF24}" srcOrd="1" destOrd="0" presId="urn:microsoft.com/office/officeart/2005/8/layout/venn2"/>
    <dgm:cxn modelId="{A579BC77-2D6F-4734-A485-85599379E7C2}" type="presParOf" srcId="{F16C5B4A-E725-42BD-A5F0-3D0EC5315B7D}" destId="{30E83138-3012-45B9-8221-73B92A521044}" srcOrd="2" destOrd="0" presId="urn:microsoft.com/office/officeart/2005/8/layout/venn2"/>
    <dgm:cxn modelId="{B816727D-08C7-4B6B-8B60-298E220DA4D6}" type="presParOf" srcId="{30E83138-3012-45B9-8221-73B92A521044}" destId="{41DFCC6E-612E-478D-A779-15B93405A8D8}" srcOrd="0" destOrd="0" presId="urn:microsoft.com/office/officeart/2005/8/layout/venn2"/>
    <dgm:cxn modelId="{9BE4BE54-B140-4BD1-A183-25F3A6F9A417}" type="presParOf" srcId="{30E83138-3012-45B9-8221-73B92A521044}" destId="{71A2D033-BDE8-44FC-B9B8-4E0541429601}" srcOrd="1" destOrd="0" presId="urn:microsoft.com/office/officeart/2005/8/layout/venn2"/>
    <dgm:cxn modelId="{59531922-AF7A-46C1-B21E-9849B83DDB0B}" type="presParOf" srcId="{F16C5B4A-E725-42BD-A5F0-3D0EC5315B7D}" destId="{2FF993F8-CBC0-4348-8A89-E52012935F7F}" srcOrd="3" destOrd="0" presId="urn:microsoft.com/office/officeart/2005/8/layout/venn2"/>
    <dgm:cxn modelId="{A15845C0-5461-4B34-BA82-EAAB81EB1C43}" type="presParOf" srcId="{2FF993F8-CBC0-4348-8A89-E52012935F7F}" destId="{27DBF7E5-A513-4B25-88C3-4909F0716B6A}" srcOrd="0" destOrd="0" presId="urn:microsoft.com/office/officeart/2005/8/layout/venn2"/>
    <dgm:cxn modelId="{E9826B41-F15E-4FC6-AE96-47C26D9B8B3D}" type="presParOf" srcId="{2FF993F8-CBC0-4348-8A89-E52012935F7F}" destId="{0CFE684A-96FE-40A7-B208-3A241D796C86}"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55C6C-1EA5-4758-BA88-2FC5EF6817CF}">
      <dsp:nvSpPr>
        <dsp:cNvPr id="0" name=""/>
        <dsp:cNvSpPr/>
      </dsp:nvSpPr>
      <dsp:spPr>
        <a:xfrm>
          <a:off x="7636624" y="421853"/>
          <a:ext cx="3180605" cy="31806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5039" tIns="26670" rIns="175039" bIns="26670" numCol="1" spcCol="1270" anchor="ctr" anchorCtr="0">
          <a:noAutofit/>
        </a:bodyPr>
        <a:lstStyle/>
        <a:p>
          <a:pPr marL="0" lvl="0" indent="0" algn="ctr" defTabSz="933450">
            <a:lnSpc>
              <a:spcPct val="90000"/>
            </a:lnSpc>
            <a:spcBef>
              <a:spcPct val="0"/>
            </a:spcBef>
            <a:spcAft>
              <a:spcPct val="35000"/>
            </a:spcAft>
            <a:buNone/>
          </a:pPr>
          <a:r>
            <a:rPr lang="en-US" sz="2100" kern="1200">
              <a:latin typeface="Century Gothic" panose="020B0502020202020204"/>
            </a:rPr>
            <a:t>Listen</a:t>
          </a:r>
          <a:endParaRPr lang="en-US" sz="2100" kern="1200"/>
        </a:p>
      </dsp:txBody>
      <dsp:txXfrm>
        <a:off x="8102413" y="887642"/>
        <a:ext cx="2249027" cy="2249027"/>
      </dsp:txXfrm>
    </dsp:sp>
    <dsp:sp modelId="{BB9396A5-C782-49A0-BBB9-2271C91932F2}">
      <dsp:nvSpPr>
        <dsp:cNvPr id="0" name=""/>
        <dsp:cNvSpPr/>
      </dsp:nvSpPr>
      <dsp:spPr>
        <a:xfrm>
          <a:off x="5092139" y="421853"/>
          <a:ext cx="3180605" cy="31806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5039" tIns="26670" rIns="175039" bIns="26670"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entury Gothic" panose="020B0502020202020204"/>
            </a:rPr>
            <a:t>Ask questions</a:t>
          </a:r>
          <a:endParaRPr lang="en-US" sz="2100" kern="1200"/>
        </a:p>
      </dsp:txBody>
      <dsp:txXfrm>
        <a:off x="5557928" y="887642"/>
        <a:ext cx="2249027" cy="2249027"/>
      </dsp:txXfrm>
    </dsp:sp>
    <dsp:sp modelId="{42C56D05-8B68-4E4B-8D80-87CAB2ECE3BE}">
      <dsp:nvSpPr>
        <dsp:cNvPr id="0" name=""/>
        <dsp:cNvSpPr/>
      </dsp:nvSpPr>
      <dsp:spPr>
        <a:xfrm>
          <a:off x="2547654" y="421853"/>
          <a:ext cx="3180605" cy="31806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5039" tIns="26670" rIns="175039" bIns="26670" numCol="1" spcCol="1270" anchor="ctr" anchorCtr="0">
          <a:noAutofit/>
        </a:bodyPr>
        <a:lstStyle/>
        <a:p>
          <a:pPr marL="0" lvl="0" indent="0" algn="ctr" defTabSz="933450">
            <a:lnSpc>
              <a:spcPct val="90000"/>
            </a:lnSpc>
            <a:spcBef>
              <a:spcPct val="0"/>
            </a:spcBef>
            <a:spcAft>
              <a:spcPct val="35000"/>
            </a:spcAft>
            <a:buNone/>
          </a:pPr>
          <a:r>
            <a:rPr lang="en-US" sz="2100" kern="1200">
              <a:latin typeface="Century Gothic" panose="020B0502020202020204"/>
            </a:rPr>
            <a:t>Reflect</a:t>
          </a:r>
          <a:endParaRPr lang="en-US" sz="2100" kern="1200"/>
        </a:p>
      </dsp:txBody>
      <dsp:txXfrm>
        <a:off x="3013443" y="887642"/>
        <a:ext cx="2249027" cy="2249027"/>
      </dsp:txXfrm>
    </dsp:sp>
    <dsp:sp modelId="{ADC22664-91E9-410A-BDF9-EC3A62B79918}">
      <dsp:nvSpPr>
        <dsp:cNvPr id="0" name=""/>
        <dsp:cNvSpPr/>
      </dsp:nvSpPr>
      <dsp:spPr>
        <a:xfrm>
          <a:off x="3170" y="421853"/>
          <a:ext cx="3180605" cy="31806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5039" tIns="26670" rIns="175039" bIns="26670"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entury Gothic" panose="020B0502020202020204"/>
            </a:rPr>
            <a:t>Express yourself/Speak Up</a:t>
          </a:r>
        </a:p>
      </dsp:txBody>
      <dsp:txXfrm>
        <a:off x="468959" y="887642"/>
        <a:ext cx="2249027" cy="22490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61EB4-3C52-4594-BB60-6F822C19EE99}">
      <dsp:nvSpPr>
        <dsp:cNvPr id="0" name=""/>
        <dsp:cNvSpPr/>
      </dsp:nvSpPr>
      <dsp:spPr>
        <a:xfrm>
          <a:off x="2664731" y="0"/>
          <a:ext cx="4621694" cy="4621694"/>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Accreditation</a:t>
          </a:r>
        </a:p>
      </dsp:txBody>
      <dsp:txXfrm>
        <a:off x="4329465" y="231084"/>
        <a:ext cx="1292225" cy="693254"/>
      </dsp:txXfrm>
    </dsp:sp>
    <dsp:sp modelId="{951514AF-7FD6-4F77-80CC-0E9F59F37513}">
      <dsp:nvSpPr>
        <dsp:cNvPr id="0" name=""/>
        <dsp:cNvSpPr/>
      </dsp:nvSpPr>
      <dsp:spPr>
        <a:xfrm>
          <a:off x="3126900" y="924338"/>
          <a:ext cx="3697355" cy="3697355"/>
        </a:xfrm>
        <a:prstGeom prst="ellipse">
          <a:avLst/>
        </a:prstGeom>
        <a:solidFill>
          <a:schemeClr val="accent1">
            <a:shade val="50000"/>
            <a:hueOff val="-40427"/>
            <a:satOff val="-4652"/>
            <a:lumOff val="2245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ISER</a:t>
          </a:r>
        </a:p>
      </dsp:txBody>
      <dsp:txXfrm>
        <a:off x="4329465" y="1146180"/>
        <a:ext cx="1292225" cy="665523"/>
      </dsp:txXfrm>
    </dsp:sp>
    <dsp:sp modelId="{41DFCC6E-612E-478D-A779-15B93405A8D8}">
      <dsp:nvSpPr>
        <dsp:cNvPr id="0" name=""/>
        <dsp:cNvSpPr/>
      </dsp:nvSpPr>
      <dsp:spPr>
        <a:xfrm>
          <a:off x="3589069" y="1848677"/>
          <a:ext cx="2773016" cy="2773016"/>
        </a:xfrm>
        <a:prstGeom prst="ellipse">
          <a:avLst/>
        </a:prstGeom>
        <a:solidFill>
          <a:schemeClr val="accent1">
            <a:shade val="50000"/>
            <a:hueOff val="-80854"/>
            <a:satOff val="-9303"/>
            <a:lumOff val="4491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QFE</a:t>
          </a:r>
        </a:p>
      </dsp:txBody>
      <dsp:txXfrm>
        <a:off x="4329465" y="2056653"/>
        <a:ext cx="1292225" cy="623928"/>
      </dsp:txXfrm>
    </dsp:sp>
    <dsp:sp modelId="{27DBF7E5-A513-4B25-88C3-4909F0716B6A}">
      <dsp:nvSpPr>
        <dsp:cNvPr id="0" name=""/>
        <dsp:cNvSpPr/>
      </dsp:nvSpPr>
      <dsp:spPr>
        <a:xfrm>
          <a:off x="4051239" y="2773016"/>
          <a:ext cx="1848677" cy="1848677"/>
        </a:xfrm>
        <a:prstGeom prst="ellipse">
          <a:avLst/>
        </a:prstGeom>
        <a:solidFill>
          <a:schemeClr val="accent1">
            <a:shade val="50000"/>
            <a:hueOff val="-40427"/>
            <a:satOff val="-4652"/>
            <a:lumOff val="2245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Standards</a:t>
          </a:r>
        </a:p>
      </dsp:txBody>
      <dsp:txXfrm>
        <a:off x="4321971" y="3235185"/>
        <a:ext cx="1307212" cy="924338"/>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B10FAB-05B4-C847-95D7-122F26027E54}" type="datetimeFigureOut">
              <a:rPr lang="en-US" smtClean="0"/>
              <a:t>10/6/22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2E9FD1-20F1-6D46-824C-A0398E336177}" type="slidenum">
              <a:rPr lang="en-US" smtClean="0"/>
              <a:t>‹#›</a:t>
            </a:fld>
            <a:endParaRPr lang="en-US"/>
          </a:p>
        </p:txBody>
      </p:sp>
    </p:spTree>
    <p:extLst>
      <p:ext uri="{BB962C8B-B14F-4D97-AF65-F5344CB8AC3E}">
        <p14:creationId xmlns:p14="http://schemas.microsoft.com/office/powerpoint/2010/main" val="260267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foothilldeanza-my.sharepoint.com/:x:/g/personal/20033471_fhda_edu/EZsrBj7sUJBDmkk_q2moZ58B9Vx9orO6xCFqTYJsuEoImA?e=YJ03LS"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foothilldeanza-my.sharepoint.com/:x:/g/personal/20033471_fhda_edu/EVAFQe9S-EdJpdRGLNlBKXIBnpEccqkTCLQyu6YX6VdCxg?e=wh1YoF" TargetMode="External"/><Relationship Id="rId5" Type="http://schemas.openxmlformats.org/officeDocument/2006/relationships/hyperlink" Target="https://foothilldeanza-my.sharepoint.com/:x:/g/personal/20033471_fhda_edu/ER3FW6HCFtdOu_4J0n4hPE8BelL_wfoAnFnjBlcHZVP6tQ?e=ifxNLz" TargetMode="External"/><Relationship Id="rId4" Type="http://schemas.openxmlformats.org/officeDocument/2006/relationships/hyperlink" Target="https://foothilldeanza-my.sharepoint.com/:x:/g/personal/20033471_fhda_edu/ET9FWTT-149HqyymSURtiI8BweIVM4jX2eaPaSmL9ajWyw?e=33wmXp"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foothilldeanza-my.sharepoint.com/:x:/g/personal/20033471_fhda_edu/EZsrBj7sUJBDmkk_q2moZ58B9Vx9orO6xCFqTYJsuEoImA?e=YJ03LS"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foothilldeanza-my.sharepoint.com/:x:/g/personal/20033471_fhda_edu/EVAFQe9S-EdJpdRGLNlBKXIBnpEccqkTCLQyu6YX6VdCxg?e=wh1YoF" TargetMode="External"/><Relationship Id="rId5" Type="http://schemas.openxmlformats.org/officeDocument/2006/relationships/hyperlink" Target="https://foothilldeanza-my.sharepoint.com/:x:/g/personal/20033471_fhda_edu/ER3FW6HCFtdOu_4J0n4hPE8BelL_wfoAnFnjBlcHZVP6tQ?e=ifxNLz" TargetMode="External"/><Relationship Id="rId4" Type="http://schemas.openxmlformats.org/officeDocument/2006/relationships/hyperlink" Target="https://foothilldeanza-my.sharepoint.com/:x:/g/personal/20033471_fhda_edu/ET9FWTT-149HqyymSURtiI8BweIVM4jX2eaPaSmL9ajWyw?e=33wmXp"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foothilldeanza-my.sharepoint.com/:x:/g/personal/20033471_fhda_edu/EY_AftR0o2FKlzxteVgscZsBSAOkTE7qnQmPIFL8EdJKxg?e=JAt4ch"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foothilldeanza-my.sharepoint.com/:x:/g/personal/20033471_fhda_edu/EZsrBj7sUJBDmkk_q2moZ58B9Vx9orO6xCFqTYJsuEoImA?e=YJ03LS"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foothilldeanza-my.sharepoint.com/:x:/g/personal/20033471_fhda_edu/EVAFQe9S-EdJpdRGLNlBKXIBnpEccqkTCLQyu6YX6VdCxg?e=wh1YoF" TargetMode="External"/><Relationship Id="rId5" Type="http://schemas.openxmlformats.org/officeDocument/2006/relationships/hyperlink" Target="https://foothilldeanza-my.sharepoint.com/:x:/g/personal/20033471_fhda_edu/ER3FW6HCFtdOu_4J0n4hPE8BelL_wfoAnFnjBlcHZVP6tQ?e=ifxNLz" TargetMode="External"/><Relationship Id="rId4" Type="http://schemas.openxmlformats.org/officeDocument/2006/relationships/hyperlink" Target="https://foothilldeanza-my.sharepoint.com/:x:/g/personal/20033471_fhda_edu/ET9FWTT-149HqyymSURtiI8BweIVM4jX2eaPaSmL9ajWyw?e=33wmXp"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foothilldeanza-my.sharepoint.com/:x:/g/personal/20033471_fhda_edu/EZsrBj7sUJBDmkk_q2moZ58B9Vx9orO6xCFqTYJsuEoImA?e=YJ03LS" TargetMode="External"/><Relationship Id="rId2" Type="http://schemas.openxmlformats.org/officeDocument/2006/relationships/slide" Target="../slides/slide71.xml"/><Relationship Id="rId1" Type="http://schemas.openxmlformats.org/officeDocument/2006/relationships/notesMaster" Target="../notesMasters/notesMaster1.xml"/><Relationship Id="rId6" Type="http://schemas.openxmlformats.org/officeDocument/2006/relationships/hyperlink" Target="https://foothilldeanza-my.sharepoint.com/:x:/g/personal/20033471_fhda_edu/EVAFQe9S-EdJpdRGLNlBKXIBnpEccqkTCLQyu6YX6VdCxg?e=wh1YoF" TargetMode="External"/><Relationship Id="rId5" Type="http://schemas.openxmlformats.org/officeDocument/2006/relationships/hyperlink" Target="https://foothilldeanza-my.sharepoint.com/:x:/g/personal/20033471_fhda_edu/ER3FW6HCFtdOu_4J0n4hPE8BelL_wfoAnFnjBlcHZVP6tQ?e=ifxNLz" TargetMode="External"/><Relationship Id="rId4" Type="http://schemas.openxmlformats.org/officeDocument/2006/relationships/hyperlink" Target="https://foothilldeanza-my.sharepoint.com/:x:/g/personal/20033471_fhda_edu/ET9FWTT-149HqyymSURtiI8BweIVM4jX2eaPaSmL9ajWyw?e=33wmXp"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 music - https://www.youtube.com/watch?v=WJBKQUG5E4M</a:t>
            </a:r>
          </a:p>
        </p:txBody>
      </p:sp>
      <p:sp>
        <p:nvSpPr>
          <p:cNvPr id="4" name="Slide Number Placeholder 3"/>
          <p:cNvSpPr>
            <a:spLocks noGrp="1"/>
          </p:cNvSpPr>
          <p:nvPr>
            <p:ph type="sldNum" sz="quarter" idx="5"/>
          </p:nvPr>
        </p:nvSpPr>
        <p:spPr/>
        <p:txBody>
          <a:bodyPr/>
          <a:lstStyle/>
          <a:p>
            <a:fld id="{5E2E9FD1-20F1-6D46-824C-A0398E336177}" type="slidenum">
              <a:rPr lang="en-US" smtClean="0"/>
              <a:t>1</a:t>
            </a:fld>
            <a:endParaRPr lang="en-US"/>
          </a:p>
        </p:txBody>
      </p:sp>
    </p:spTree>
    <p:extLst>
      <p:ext uri="{BB962C8B-B14F-4D97-AF65-F5344CB8AC3E}">
        <p14:creationId xmlns:p14="http://schemas.microsoft.com/office/powerpoint/2010/main" val="3987758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Elaine</a:t>
            </a:r>
          </a:p>
          <a:p>
            <a:r>
              <a:rPr lang="en-US"/>
              <a:t>Large Group participation</a:t>
            </a:r>
          </a:p>
          <a:p>
            <a:endParaRPr lang="en-US">
              <a:cs typeface="Calibri"/>
            </a:endParaRPr>
          </a:p>
        </p:txBody>
      </p:sp>
      <p:sp>
        <p:nvSpPr>
          <p:cNvPr id="4" name="Slide Number Placeholder 3"/>
          <p:cNvSpPr>
            <a:spLocks noGrp="1"/>
          </p:cNvSpPr>
          <p:nvPr>
            <p:ph type="sldNum" sz="quarter" idx="10"/>
          </p:nvPr>
        </p:nvSpPr>
        <p:spPr/>
        <p:txBody>
          <a:bodyPr/>
          <a:lstStyle/>
          <a:p>
            <a:fld id="{6506E352-FC09-42A0-8D3D-3BE439AD7FD6}" type="slidenum">
              <a:rPr lang="en-US" smtClean="0"/>
              <a:t>11</a:t>
            </a:fld>
            <a:endParaRPr lang="en-US"/>
          </a:p>
        </p:txBody>
      </p:sp>
    </p:spTree>
    <p:extLst>
      <p:ext uri="{BB962C8B-B14F-4D97-AF65-F5344CB8AC3E}">
        <p14:creationId xmlns:p14="http://schemas.microsoft.com/office/powerpoint/2010/main" val="2302948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Elaine</a:t>
            </a:r>
          </a:p>
          <a:p>
            <a:r>
              <a:rPr lang="en-US"/>
              <a:t>Large Group participation</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506E352-FC09-42A0-8D3D-3BE439AD7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7638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13</a:t>
            </a:fld>
            <a:endParaRPr lang="en-US"/>
          </a:p>
        </p:txBody>
      </p:sp>
    </p:spTree>
    <p:extLst>
      <p:ext uri="{BB962C8B-B14F-4D97-AF65-F5344CB8AC3E}">
        <p14:creationId xmlns:p14="http://schemas.microsoft.com/office/powerpoint/2010/main" val="1962693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14</a:t>
            </a:fld>
            <a:endParaRPr lang="en-US"/>
          </a:p>
        </p:txBody>
      </p:sp>
    </p:spTree>
    <p:extLst>
      <p:ext uri="{BB962C8B-B14F-4D97-AF65-F5344CB8AC3E}">
        <p14:creationId xmlns:p14="http://schemas.microsoft.com/office/powerpoint/2010/main" val="360998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Elaine</a:t>
            </a:r>
          </a:p>
          <a:p>
            <a:r>
              <a:rPr lang="en-US"/>
              <a:t>Large Group participation</a:t>
            </a: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506E352-FC09-42A0-8D3D-3BE439AD7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5662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16</a:t>
            </a:fld>
            <a:endParaRPr lang="en-US"/>
          </a:p>
        </p:txBody>
      </p:sp>
    </p:spTree>
    <p:extLst>
      <p:ext uri="{BB962C8B-B14F-4D97-AF65-F5344CB8AC3E}">
        <p14:creationId xmlns:p14="http://schemas.microsoft.com/office/powerpoint/2010/main" val="923126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17</a:t>
            </a:fld>
            <a:endParaRPr lang="en-US"/>
          </a:p>
        </p:txBody>
      </p:sp>
    </p:spTree>
    <p:extLst>
      <p:ext uri="{BB962C8B-B14F-4D97-AF65-F5344CB8AC3E}">
        <p14:creationId xmlns:p14="http://schemas.microsoft.com/office/powerpoint/2010/main" val="1994860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18</a:t>
            </a:fld>
            <a:endParaRPr lang="en-US"/>
          </a:p>
        </p:txBody>
      </p:sp>
    </p:spTree>
    <p:extLst>
      <p:ext uri="{BB962C8B-B14F-4D97-AF65-F5344CB8AC3E}">
        <p14:creationId xmlns:p14="http://schemas.microsoft.com/office/powerpoint/2010/main" val="521323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19</a:t>
            </a:fld>
            <a:endParaRPr lang="en-US"/>
          </a:p>
        </p:txBody>
      </p:sp>
    </p:spTree>
    <p:extLst>
      <p:ext uri="{BB962C8B-B14F-4D97-AF65-F5344CB8AC3E}">
        <p14:creationId xmlns:p14="http://schemas.microsoft.com/office/powerpoint/2010/main" val="2611955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20</a:t>
            </a:fld>
            <a:endParaRPr lang="en-US"/>
          </a:p>
        </p:txBody>
      </p:sp>
    </p:spTree>
    <p:extLst>
      <p:ext uri="{BB962C8B-B14F-4D97-AF65-F5344CB8AC3E}">
        <p14:creationId xmlns:p14="http://schemas.microsoft.com/office/powerpoint/2010/main" val="246517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Vanessa</a:t>
            </a:r>
          </a:p>
          <a:p>
            <a:r>
              <a:rPr lang="en-US">
                <a:ea typeface="Calibri"/>
                <a:cs typeface="Calibri"/>
              </a:rPr>
              <a:t>20 minutes</a:t>
            </a:r>
            <a:endParaRPr lang="en-US"/>
          </a:p>
        </p:txBody>
      </p:sp>
      <p:sp>
        <p:nvSpPr>
          <p:cNvPr id="4" name="Slide Number Placeholder 3"/>
          <p:cNvSpPr>
            <a:spLocks noGrp="1"/>
          </p:cNvSpPr>
          <p:nvPr>
            <p:ph type="sldNum" sz="quarter" idx="5"/>
          </p:nvPr>
        </p:nvSpPr>
        <p:spPr/>
        <p:txBody>
          <a:bodyPr/>
          <a:lstStyle/>
          <a:p>
            <a:fld id="{5E2E9FD1-20F1-6D46-824C-A0398E336177}" type="slidenum">
              <a:rPr lang="en-US" smtClean="0"/>
              <a:t>3</a:t>
            </a:fld>
            <a:endParaRPr lang="en-US"/>
          </a:p>
        </p:txBody>
      </p:sp>
    </p:spTree>
    <p:extLst>
      <p:ext uri="{BB962C8B-B14F-4D97-AF65-F5344CB8AC3E}">
        <p14:creationId xmlns:p14="http://schemas.microsoft.com/office/powerpoint/2010/main" val="2753896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21</a:t>
            </a:fld>
            <a:endParaRPr lang="en-US"/>
          </a:p>
        </p:txBody>
      </p:sp>
    </p:spTree>
    <p:extLst>
      <p:ext uri="{BB962C8B-B14F-4D97-AF65-F5344CB8AC3E}">
        <p14:creationId xmlns:p14="http://schemas.microsoft.com/office/powerpoint/2010/main" val="3517538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22</a:t>
            </a:fld>
            <a:endParaRPr lang="en-US"/>
          </a:p>
        </p:txBody>
      </p:sp>
    </p:spTree>
    <p:extLst>
      <p:ext uri="{BB962C8B-B14F-4D97-AF65-F5344CB8AC3E}">
        <p14:creationId xmlns:p14="http://schemas.microsoft.com/office/powerpoint/2010/main" val="360454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23</a:t>
            </a:fld>
            <a:endParaRPr lang="en-US"/>
          </a:p>
        </p:txBody>
      </p:sp>
    </p:spTree>
    <p:extLst>
      <p:ext uri="{BB962C8B-B14F-4D97-AF65-F5344CB8AC3E}">
        <p14:creationId xmlns:p14="http://schemas.microsoft.com/office/powerpoint/2010/main" val="785738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24</a:t>
            </a:fld>
            <a:endParaRPr lang="en-US"/>
          </a:p>
        </p:txBody>
      </p:sp>
    </p:spTree>
    <p:extLst>
      <p:ext uri="{BB962C8B-B14F-4D97-AF65-F5344CB8AC3E}">
        <p14:creationId xmlns:p14="http://schemas.microsoft.com/office/powerpoint/2010/main" val="3477861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25</a:t>
            </a:fld>
            <a:endParaRPr lang="en-US"/>
          </a:p>
        </p:txBody>
      </p:sp>
    </p:spTree>
    <p:extLst>
      <p:ext uri="{BB962C8B-B14F-4D97-AF65-F5344CB8AC3E}">
        <p14:creationId xmlns:p14="http://schemas.microsoft.com/office/powerpoint/2010/main" val="2420170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26</a:t>
            </a:fld>
            <a:endParaRPr lang="en-US"/>
          </a:p>
        </p:txBody>
      </p:sp>
    </p:spTree>
    <p:extLst>
      <p:ext uri="{BB962C8B-B14F-4D97-AF65-F5344CB8AC3E}">
        <p14:creationId xmlns:p14="http://schemas.microsoft.com/office/powerpoint/2010/main" val="2979319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27</a:t>
            </a:fld>
            <a:endParaRPr lang="en-US"/>
          </a:p>
        </p:txBody>
      </p:sp>
    </p:spTree>
    <p:extLst>
      <p:ext uri="{BB962C8B-B14F-4D97-AF65-F5344CB8AC3E}">
        <p14:creationId xmlns:p14="http://schemas.microsoft.com/office/powerpoint/2010/main" val="3803883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28</a:t>
            </a:fld>
            <a:endParaRPr lang="en-US"/>
          </a:p>
        </p:txBody>
      </p:sp>
    </p:spTree>
    <p:extLst>
      <p:ext uri="{BB962C8B-B14F-4D97-AF65-F5344CB8AC3E}">
        <p14:creationId xmlns:p14="http://schemas.microsoft.com/office/powerpoint/2010/main" val="1140752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29</a:t>
            </a:fld>
            <a:endParaRPr lang="en-US"/>
          </a:p>
        </p:txBody>
      </p:sp>
    </p:spTree>
    <p:extLst>
      <p:ext uri="{BB962C8B-B14F-4D97-AF65-F5344CB8AC3E}">
        <p14:creationId xmlns:p14="http://schemas.microsoft.com/office/powerpoint/2010/main" val="411503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30</a:t>
            </a:fld>
            <a:endParaRPr lang="en-US"/>
          </a:p>
        </p:txBody>
      </p:sp>
    </p:spTree>
    <p:extLst>
      <p:ext uri="{BB962C8B-B14F-4D97-AF65-F5344CB8AC3E}">
        <p14:creationId xmlns:p14="http://schemas.microsoft.com/office/powerpoint/2010/main" val="4039013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Elaine</a:t>
            </a:r>
            <a:endParaRPr lang="en-US"/>
          </a:p>
        </p:txBody>
      </p:sp>
      <p:sp>
        <p:nvSpPr>
          <p:cNvPr id="4" name="Slide Number Placeholder 3"/>
          <p:cNvSpPr>
            <a:spLocks noGrp="1"/>
          </p:cNvSpPr>
          <p:nvPr>
            <p:ph type="sldNum" sz="quarter" idx="5"/>
          </p:nvPr>
        </p:nvSpPr>
        <p:spPr/>
        <p:txBody>
          <a:bodyPr/>
          <a:lstStyle/>
          <a:p>
            <a:fld id="{5E2E9FD1-20F1-6D46-824C-A0398E336177}" type="slidenum">
              <a:rPr lang="en-US" smtClean="0"/>
              <a:t>4</a:t>
            </a:fld>
            <a:endParaRPr lang="en-US"/>
          </a:p>
        </p:txBody>
      </p:sp>
    </p:spTree>
    <p:extLst>
      <p:ext uri="{BB962C8B-B14F-4D97-AF65-F5344CB8AC3E}">
        <p14:creationId xmlns:p14="http://schemas.microsoft.com/office/powerpoint/2010/main" val="1093560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31</a:t>
            </a:fld>
            <a:endParaRPr lang="en-US"/>
          </a:p>
        </p:txBody>
      </p:sp>
    </p:spTree>
    <p:extLst>
      <p:ext uri="{BB962C8B-B14F-4D97-AF65-F5344CB8AC3E}">
        <p14:creationId xmlns:p14="http://schemas.microsoft.com/office/powerpoint/2010/main" val="3989515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32</a:t>
            </a:fld>
            <a:endParaRPr lang="en-US"/>
          </a:p>
        </p:txBody>
      </p:sp>
    </p:spTree>
    <p:extLst>
      <p:ext uri="{BB962C8B-B14F-4D97-AF65-F5344CB8AC3E}">
        <p14:creationId xmlns:p14="http://schemas.microsoft.com/office/powerpoint/2010/main" val="2153718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33</a:t>
            </a:fld>
            <a:endParaRPr lang="en-US"/>
          </a:p>
        </p:txBody>
      </p:sp>
    </p:spTree>
    <p:extLst>
      <p:ext uri="{BB962C8B-B14F-4D97-AF65-F5344CB8AC3E}">
        <p14:creationId xmlns:p14="http://schemas.microsoft.com/office/powerpoint/2010/main" val="486388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a:p>
            <a:r>
              <a:rPr lang="en-US"/>
              <a:t>Large Group participation</a:t>
            </a:r>
          </a:p>
        </p:txBody>
      </p:sp>
      <p:sp>
        <p:nvSpPr>
          <p:cNvPr id="4" name="Slide Number Placeholder 3"/>
          <p:cNvSpPr>
            <a:spLocks noGrp="1"/>
          </p:cNvSpPr>
          <p:nvPr>
            <p:ph type="sldNum" sz="quarter" idx="10"/>
          </p:nvPr>
        </p:nvSpPr>
        <p:spPr/>
        <p:txBody>
          <a:bodyPr/>
          <a:lstStyle/>
          <a:p>
            <a:fld id="{6506E352-FC09-42A0-8D3D-3BE439AD7FD6}" type="slidenum">
              <a:rPr lang="en-US" smtClean="0"/>
              <a:t>34</a:t>
            </a:fld>
            <a:endParaRPr lang="en-US"/>
          </a:p>
        </p:txBody>
      </p:sp>
    </p:spTree>
    <p:extLst>
      <p:ext uri="{BB962C8B-B14F-4D97-AF65-F5344CB8AC3E}">
        <p14:creationId xmlns:p14="http://schemas.microsoft.com/office/powerpoint/2010/main" val="3036101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Large Group participation</a:t>
            </a:r>
          </a:p>
          <a:p>
            <a:r>
              <a:rPr lang="en-US"/>
              <a:t>Second exercise</a:t>
            </a:r>
          </a:p>
        </p:txBody>
      </p:sp>
      <p:sp>
        <p:nvSpPr>
          <p:cNvPr id="4" name="Slide Number Placeholder 3"/>
          <p:cNvSpPr>
            <a:spLocks noGrp="1"/>
          </p:cNvSpPr>
          <p:nvPr>
            <p:ph type="sldNum" sz="quarter" idx="10"/>
          </p:nvPr>
        </p:nvSpPr>
        <p:spPr/>
        <p:txBody>
          <a:bodyPr/>
          <a:lstStyle/>
          <a:p>
            <a:fld id="{6506E352-FC09-42A0-8D3D-3BE439AD7FD6}" type="slidenum">
              <a:rPr lang="en-US" smtClean="0"/>
              <a:t>35</a:t>
            </a:fld>
            <a:endParaRPr lang="en-US"/>
          </a:p>
        </p:txBody>
      </p:sp>
    </p:spTree>
    <p:extLst>
      <p:ext uri="{BB962C8B-B14F-4D97-AF65-F5344CB8AC3E}">
        <p14:creationId xmlns:p14="http://schemas.microsoft.com/office/powerpoint/2010/main" val="4259676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Large Group participation</a:t>
            </a:r>
          </a:p>
          <a:p>
            <a:r>
              <a:rPr lang="en-US"/>
              <a:t>Second exercise</a:t>
            </a:r>
          </a:p>
        </p:txBody>
      </p:sp>
      <p:sp>
        <p:nvSpPr>
          <p:cNvPr id="4" name="Slide Number Placeholder 3"/>
          <p:cNvSpPr>
            <a:spLocks noGrp="1"/>
          </p:cNvSpPr>
          <p:nvPr>
            <p:ph type="sldNum" sz="quarter" idx="10"/>
          </p:nvPr>
        </p:nvSpPr>
        <p:spPr/>
        <p:txBody>
          <a:bodyPr/>
          <a:lstStyle/>
          <a:p>
            <a:fld id="{6506E352-FC09-42A0-8D3D-3BE439AD7FD6}" type="slidenum">
              <a:rPr lang="en-US" smtClean="0"/>
              <a:t>36</a:t>
            </a:fld>
            <a:endParaRPr lang="en-US"/>
          </a:p>
        </p:txBody>
      </p:sp>
    </p:spTree>
    <p:extLst>
      <p:ext uri="{BB962C8B-B14F-4D97-AF65-F5344CB8AC3E}">
        <p14:creationId xmlns:p14="http://schemas.microsoft.com/office/powerpoint/2010/main" val="926256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Large Group participation</a:t>
            </a:r>
          </a:p>
          <a:p>
            <a:r>
              <a:rPr lang="en-US"/>
              <a:t>Second exercise</a:t>
            </a:r>
          </a:p>
        </p:txBody>
      </p:sp>
      <p:sp>
        <p:nvSpPr>
          <p:cNvPr id="4" name="Slide Number Placeholder 3"/>
          <p:cNvSpPr>
            <a:spLocks noGrp="1"/>
          </p:cNvSpPr>
          <p:nvPr>
            <p:ph type="sldNum" sz="quarter" idx="10"/>
          </p:nvPr>
        </p:nvSpPr>
        <p:spPr/>
        <p:txBody>
          <a:bodyPr/>
          <a:lstStyle/>
          <a:p>
            <a:fld id="{6506E352-FC09-42A0-8D3D-3BE439AD7FD6}" type="slidenum">
              <a:rPr lang="en-US" smtClean="0"/>
              <a:t>37</a:t>
            </a:fld>
            <a:endParaRPr lang="en-US"/>
          </a:p>
        </p:txBody>
      </p:sp>
    </p:spTree>
    <p:extLst>
      <p:ext uri="{BB962C8B-B14F-4D97-AF65-F5344CB8AC3E}">
        <p14:creationId xmlns:p14="http://schemas.microsoft.com/office/powerpoint/2010/main" val="1134653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Large Group participation</a:t>
            </a:r>
          </a:p>
          <a:p>
            <a:r>
              <a:rPr lang="en-US"/>
              <a:t>Second exercise</a:t>
            </a:r>
          </a:p>
        </p:txBody>
      </p:sp>
      <p:sp>
        <p:nvSpPr>
          <p:cNvPr id="4" name="Slide Number Placeholder 3"/>
          <p:cNvSpPr>
            <a:spLocks noGrp="1"/>
          </p:cNvSpPr>
          <p:nvPr>
            <p:ph type="sldNum" sz="quarter" idx="10"/>
          </p:nvPr>
        </p:nvSpPr>
        <p:spPr/>
        <p:txBody>
          <a:bodyPr/>
          <a:lstStyle/>
          <a:p>
            <a:fld id="{6506E352-FC09-42A0-8D3D-3BE439AD7FD6}" type="slidenum">
              <a:rPr lang="en-US" smtClean="0"/>
              <a:t>38</a:t>
            </a:fld>
            <a:endParaRPr lang="en-US"/>
          </a:p>
        </p:txBody>
      </p:sp>
    </p:spTree>
    <p:extLst>
      <p:ext uri="{BB962C8B-B14F-4D97-AF65-F5344CB8AC3E}">
        <p14:creationId xmlns:p14="http://schemas.microsoft.com/office/powerpoint/2010/main" val="167630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Large Group participation</a:t>
            </a:r>
          </a:p>
          <a:p>
            <a:r>
              <a:rPr lang="en-US"/>
              <a:t>Second exercise</a:t>
            </a:r>
          </a:p>
        </p:txBody>
      </p:sp>
      <p:sp>
        <p:nvSpPr>
          <p:cNvPr id="4" name="Slide Number Placeholder 3"/>
          <p:cNvSpPr>
            <a:spLocks noGrp="1"/>
          </p:cNvSpPr>
          <p:nvPr>
            <p:ph type="sldNum" sz="quarter" idx="10"/>
          </p:nvPr>
        </p:nvSpPr>
        <p:spPr/>
        <p:txBody>
          <a:bodyPr/>
          <a:lstStyle/>
          <a:p>
            <a:fld id="{6506E352-FC09-42A0-8D3D-3BE439AD7FD6}" type="slidenum">
              <a:rPr lang="en-US" smtClean="0"/>
              <a:t>39</a:t>
            </a:fld>
            <a:endParaRPr lang="en-US"/>
          </a:p>
        </p:txBody>
      </p:sp>
    </p:spTree>
    <p:extLst>
      <p:ext uri="{BB962C8B-B14F-4D97-AF65-F5344CB8AC3E}">
        <p14:creationId xmlns:p14="http://schemas.microsoft.com/office/powerpoint/2010/main" val="28018247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Large Group participation</a:t>
            </a:r>
          </a:p>
          <a:p>
            <a:r>
              <a:rPr lang="en-US"/>
              <a:t>Second exercise</a:t>
            </a:r>
          </a:p>
        </p:txBody>
      </p:sp>
      <p:sp>
        <p:nvSpPr>
          <p:cNvPr id="4" name="Slide Number Placeholder 3"/>
          <p:cNvSpPr>
            <a:spLocks noGrp="1"/>
          </p:cNvSpPr>
          <p:nvPr>
            <p:ph type="sldNum" sz="quarter" idx="10"/>
          </p:nvPr>
        </p:nvSpPr>
        <p:spPr/>
        <p:txBody>
          <a:bodyPr/>
          <a:lstStyle/>
          <a:p>
            <a:fld id="{6506E352-FC09-42A0-8D3D-3BE439AD7FD6}" type="slidenum">
              <a:rPr lang="en-US" smtClean="0"/>
              <a:t>40</a:t>
            </a:fld>
            <a:endParaRPr lang="en-US"/>
          </a:p>
        </p:txBody>
      </p:sp>
    </p:spTree>
    <p:extLst>
      <p:ext uri="{BB962C8B-B14F-4D97-AF65-F5344CB8AC3E}">
        <p14:creationId xmlns:p14="http://schemas.microsoft.com/office/powerpoint/2010/main" val="528635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600"/>
              </a:spcAft>
            </a:pPr>
            <a:r>
              <a:rPr lang="en-US">
                <a:cs typeface="Calibri"/>
              </a:rPr>
              <a:t>Elaine</a:t>
            </a:r>
            <a:endParaRPr lang="en-US"/>
          </a:p>
          <a:p>
            <a:pPr>
              <a:spcBef>
                <a:spcPts val="1200"/>
              </a:spcBef>
              <a:spcAft>
                <a:spcPts val="600"/>
              </a:spcAft>
            </a:pPr>
            <a:r>
              <a:rPr lang="en-US"/>
              <a:t>Graphic of ground rules</a:t>
            </a:r>
          </a:p>
          <a:p>
            <a:pPr lvl="1">
              <a:lnSpc>
                <a:spcPct val="90000"/>
              </a:lnSpc>
              <a:spcBef>
                <a:spcPts val="500"/>
              </a:spcBef>
            </a:pPr>
            <a:r>
              <a:rPr lang="en-US"/>
              <a:t>image/cartoon related to “think outside the box” and “don’t be afraid to ask questions” and “don’t be shy about sharing/no bad ideas"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E2E9FD1-20F1-6D46-824C-A0398E336177}" type="slidenum">
              <a:rPr lang="en-US" smtClean="0"/>
              <a:t>5</a:t>
            </a:fld>
            <a:endParaRPr lang="en-US"/>
          </a:p>
        </p:txBody>
      </p:sp>
    </p:spTree>
    <p:extLst>
      <p:ext uri="{BB962C8B-B14F-4D97-AF65-F5344CB8AC3E}">
        <p14:creationId xmlns:p14="http://schemas.microsoft.com/office/powerpoint/2010/main" val="121425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Large Group participation</a:t>
            </a:r>
          </a:p>
          <a:p>
            <a:r>
              <a:rPr lang="en-US"/>
              <a:t>Second exercise</a:t>
            </a:r>
          </a:p>
        </p:txBody>
      </p:sp>
      <p:sp>
        <p:nvSpPr>
          <p:cNvPr id="4" name="Slide Number Placeholder 3"/>
          <p:cNvSpPr>
            <a:spLocks noGrp="1"/>
          </p:cNvSpPr>
          <p:nvPr>
            <p:ph type="sldNum" sz="quarter" idx="10"/>
          </p:nvPr>
        </p:nvSpPr>
        <p:spPr/>
        <p:txBody>
          <a:bodyPr/>
          <a:lstStyle/>
          <a:p>
            <a:fld id="{6506E352-FC09-42A0-8D3D-3BE439AD7FD6}" type="slidenum">
              <a:rPr lang="en-US" smtClean="0"/>
              <a:t>41</a:t>
            </a:fld>
            <a:endParaRPr lang="en-US"/>
          </a:p>
        </p:txBody>
      </p:sp>
    </p:spTree>
    <p:extLst>
      <p:ext uri="{BB962C8B-B14F-4D97-AF65-F5344CB8AC3E}">
        <p14:creationId xmlns:p14="http://schemas.microsoft.com/office/powerpoint/2010/main" val="327380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Large Group participation</a:t>
            </a:r>
          </a:p>
          <a:p>
            <a:r>
              <a:rPr lang="en-US"/>
              <a:t>Second exercise</a:t>
            </a:r>
          </a:p>
        </p:txBody>
      </p:sp>
      <p:sp>
        <p:nvSpPr>
          <p:cNvPr id="4" name="Slide Number Placeholder 3"/>
          <p:cNvSpPr>
            <a:spLocks noGrp="1"/>
          </p:cNvSpPr>
          <p:nvPr>
            <p:ph type="sldNum" sz="quarter" idx="10"/>
          </p:nvPr>
        </p:nvSpPr>
        <p:spPr/>
        <p:txBody>
          <a:bodyPr/>
          <a:lstStyle/>
          <a:p>
            <a:fld id="{6506E352-FC09-42A0-8D3D-3BE439AD7FD6}" type="slidenum">
              <a:rPr lang="en-US" smtClean="0"/>
              <a:t>42</a:t>
            </a:fld>
            <a:endParaRPr lang="en-US"/>
          </a:p>
        </p:txBody>
      </p:sp>
    </p:spTree>
    <p:extLst>
      <p:ext uri="{BB962C8B-B14F-4D97-AF65-F5344CB8AC3E}">
        <p14:creationId xmlns:p14="http://schemas.microsoft.com/office/powerpoint/2010/main" val="28128911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Group participation</a:t>
            </a:r>
          </a:p>
          <a:p>
            <a:r>
              <a:rPr lang="en-US"/>
              <a:t>5 minutes total (4 slides)</a:t>
            </a:r>
          </a:p>
        </p:txBody>
      </p:sp>
      <p:sp>
        <p:nvSpPr>
          <p:cNvPr id="4" name="Slide Number Placeholder 3"/>
          <p:cNvSpPr>
            <a:spLocks noGrp="1"/>
          </p:cNvSpPr>
          <p:nvPr>
            <p:ph type="sldNum" sz="quarter" idx="10"/>
          </p:nvPr>
        </p:nvSpPr>
        <p:spPr/>
        <p:txBody>
          <a:bodyPr/>
          <a:lstStyle/>
          <a:p>
            <a:fld id="{6506E352-FC09-42A0-8D3D-3BE439AD7FD6}" type="slidenum">
              <a:rPr lang="en-US" smtClean="0"/>
              <a:t>43</a:t>
            </a:fld>
            <a:endParaRPr lang="en-US"/>
          </a:p>
        </p:txBody>
      </p:sp>
    </p:spTree>
    <p:extLst>
      <p:ext uri="{BB962C8B-B14F-4D97-AF65-F5344CB8AC3E}">
        <p14:creationId xmlns:p14="http://schemas.microsoft.com/office/powerpoint/2010/main" val="3599540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Group participation</a:t>
            </a:r>
          </a:p>
          <a:p>
            <a:r>
              <a:rPr lang="en-US"/>
              <a:t>5 minutes total (4 slides)</a:t>
            </a:r>
          </a:p>
        </p:txBody>
      </p:sp>
      <p:sp>
        <p:nvSpPr>
          <p:cNvPr id="4" name="Slide Number Placeholder 3"/>
          <p:cNvSpPr>
            <a:spLocks noGrp="1"/>
          </p:cNvSpPr>
          <p:nvPr>
            <p:ph type="sldNum" sz="quarter" idx="10"/>
          </p:nvPr>
        </p:nvSpPr>
        <p:spPr/>
        <p:txBody>
          <a:bodyPr/>
          <a:lstStyle/>
          <a:p>
            <a:fld id="{6506E352-FC09-42A0-8D3D-3BE439AD7FD6}" type="slidenum">
              <a:rPr lang="en-US" smtClean="0"/>
              <a:t>44</a:t>
            </a:fld>
            <a:endParaRPr lang="en-US"/>
          </a:p>
        </p:txBody>
      </p:sp>
    </p:spTree>
    <p:extLst>
      <p:ext uri="{BB962C8B-B14F-4D97-AF65-F5344CB8AC3E}">
        <p14:creationId xmlns:p14="http://schemas.microsoft.com/office/powerpoint/2010/main" val="16229416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Group participation</a:t>
            </a:r>
          </a:p>
          <a:p>
            <a:r>
              <a:rPr lang="en-US"/>
              <a:t>5 minutes total (4 slides)</a:t>
            </a:r>
          </a:p>
        </p:txBody>
      </p:sp>
      <p:sp>
        <p:nvSpPr>
          <p:cNvPr id="4" name="Slide Number Placeholder 3"/>
          <p:cNvSpPr>
            <a:spLocks noGrp="1"/>
          </p:cNvSpPr>
          <p:nvPr>
            <p:ph type="sldNum" sz="quarter" idx="10"/>
          </p:nvPr>
        </p:nvSpPr>
        <p:spPr/>
        <p:txBody>
          <a:bodyPr/>
          <a:lstStyle/>
          <a:p>
            <a:fld id="{6506E352-FC09-42A0-8D3D-3BE439AD7FD6}" type="slidenum">
              <a:rPr lang="en-US" smtClean="0"/>
              <a:t>45</a:t>
            </a:fld>
            <a:endParaRPr lang="en-US"/>
          </a:p>
        </p:txBody>
      </p:sp>
    </p:spTree>
    <p:extLst>
      <p:ext uri="{BB962C8B-B14F-4D97-AF65-F5344CB8AC3E}">
        <p14:creationId xmlns:p14="http://schemas.microsoft.com/office/powerpoint/2010/main" val="3781187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Group participation</a:t>
            </a:r>
          </a:p>
          <a:p>
            <a:r>
              <a:rPr lang="en-US"/>
              <a:t>5 minutes total (4 slides)</a:t>
            </a:r>
          </a:p>
        </p:txBody>
      </p:sp>
      <p:sp>
        <p:nvSpPr>
          <p:cNvPr id="4" name="Slide Number Placeholder 3"/>
          <p:cNvSpPr>
            <a:spLocks noGrp="1"/>
          </p:cNvSpPr>
          <p:nvPr>
            <p:ph type="sldNum" sz="quarter" idx="10"/>
          </p:nvPr>
        </p:nvSpPr>
        <p:spPr/>
        <p:txBody>
          <a:bodyPr/>
          <a:lstStyle/>
          <a:p>
            <a:fld id="{6506E352-FC09-42A0-8D3D-3BE439AD7FD6}" type="slidenum">
              <a:rPr lang="en-US" smtClean="0"/>
              <a:t>46</a:t>
            </a:fld>
            <a:endParaRPr lang="en-US"/>
          </a:p>
        </p:txBody>
      </p:sp>
    </p:spTree>
    <p:extLst>
      <p:ext uri="{BB962C8B-B14F-4D97-AF65-F5344CB8AC3E}">
        <p14:creationId xmlns:p14="http://schemas.microsoft.com/office/powerpoint/2010/main" val="19365332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Group participation</a:t>
            </a:r>
          </a:p>
          <a:p>
            <a:r>
              <a:rPr lang="en-US"/>
              <a:t>5 minutes total (4 slides)</a:t>
            </a:r>
          </a:p>
        </p:txBody>
      </p:sp>
      <p:sp>
        <p:nvSpPr>
          <p:cNvPr id="4" name="Slide Number Placeholder 3"/>
          <p:cNvSpPr>
            <a:spLocks noGrp="1"/>
          </p:cNvSpPr>
          <p:nvPr>
            <p:ph type="sldNum" sz="quarter" idx="10"/>
          </p:nvPr>
        </p:nvSpPr>
        <p:spPr/>
        <p:txBody>
          <a:bodyPr/>
          <a:lstStyle/>
          <a:p>
            <a:fld id="{6506E352-FC09-42A0-8D3D-3BE439AD7FD6}" type="slidenum">
              <a:rPr lang="en-US" smtClean="0"/>
              <a:t>47</a:t>
            </a:fld>
            <a:endParaRPr lang="en-US"/>
          </a:p>
        </p:txBody>
      </p:sp>
    </p:spTree>
    <p:extLst>
      <p:ext uri="{BB962C8B-B14F-4D97-AF65-F5344CB8AC3E}">
        <p14:creationId xmlns:p14="http://schemas.microsoft.com/office/powerpoint/2010/main" val="425345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Group participation</a:t>
            </a:r>
          </a:p>
          <a:p>
            <a:r>
              <a:rPr lang="en-US"/>
              <a:t>5 minutes total (4 slides)</a:t>
            </a:r>
          </a:p>
        </p:txBody>
      </p:sp>
      <p:sp>
        <p:nvSpPr>
          <p:cNvPr id="4" name="Slide Number Placeholder 3"/>
          <p:cNvSpPr>
            <a:spLocks noGrp="1"/>
          </p:cNvSpPr>
          <p:nvPr>
            <p:ph type="sldNum" sz="quarter" idx="10"/>
          </p:nvPr>
        </p:nvSpPr>
        <p:spPr/>
        <p:txBody>
          <a:bodyPr/>
          <a:lstStyle/>
          <a:p>
            <a:fld id="{6506E352-FC09-42A0-8D3D-3BE439AD7FD6}" type="slidenum">
              <a:rPr lang="en-US" smtClean="0"/>
              <a:t>48</a:t>
            </a:fld>
            <a:endParaRPr lang="en-US"/>
          </a:p>
        </p:txBody>
      </p:sp>
    </p:spTree>
    <p:extLst>
      <p:ext uri="{BB962C8B-B14F-4D97-AF65-F5344CB8AC3E}">
        <p14:creationId xmlns:p14="http://schemas.microsoft.com/office/powerpoint/2010/main" val="39411140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Group participation</a:t>
            </a:r>
          </a:p>
          <a:p>
            <a:r>
              <a:rPr lang="en-US"/>
              <a:t>5 minutes total (4 slides)</a:t>
            </a:r>
          </a:p>
        </p:txBody>
      </p:sp>
      <p:sp>
        <p:nvSpPr>
          <p:cNvPr id="4" name="Slide Number Placeholder 3"/>
          <p:cNvSpPr>
            <a:spLocks noGrp="1"/>
          </p:cNvSpPr>
          <p:nvPr>
            <p:ph type="sldNum" sz="quarter" idx="10"/>
          </p:nvPr>
        </p:nvSpPr>
        <p:spPr/>
        <p:txBody>
          <a:bodyPr/>
          <a:lstStyle/>
          <a:p>
            <a:fld id="{6506E352-FC09-42A0-8D3D-3BE439AD7FD6}" type="slidenum">
              <a:rPr lang="en-US" smtClean="0"/>
              <a:t>49</a:t>
            </a:fld>
            <a:endParaRPr lang="en-US"/>
          </a:p>
        </p:txBody>
      </p:sp>
    </p:spTree>
    <p:extLst>
      <p:ext uri="{BB962C8B-B14F-4D97-AF65-F5344CB8AC3E}">
        <p14:creationId xmlns:p14="http://schemas.microsoft.com/office/powerpoint/2010/main" val="39924779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Group participation</a:t>
            </a:r>
          </a:p>
          <a:p>
            <a:r>
              <a:rPr lang="en-US"/>
              <a:t>5 minutes total (4 slides)</a:t>
            </a:r>
          </a:p>
        </p:txBody>
      </p:sp>
      <p:sp>
        <p:nvSpPr>
          <p:cNvPr id="4" name="Slide Number Placeholder 3"/>
          <p:cNvSpPr>
            <a:spLocks noGrp="1"/>
          </p:cNvSpPr>
          <p:nvPr>
            <p:ph type="sldNum" sz="quarter" idx="10"/>
          </p:nvPr>
        </p:nvSpPr>
        <p:spPr/>
        <p:txBody>
          <a:bodyPr/>
          <a:lstStyle/>
          <a:p>
            <a:fld id="{6506E352-FC09-42A0-8D3D-3BE439AD7FD6}" type="slidenum">
              <a:rPr lang="en-US" smtClean="0"/>
              <a:t>50</a:t>
            </a:fld>
            <a:endParaRPr lang="en-US"/>
          </a:p>
        </p:txBody>
      </p:sp>
    </p:spTree>
    <p:extLst>
      <p:ext uri="{BB962C8B-B14F-4D97-AF65-F5344CB8AC3E}">
        <p14:creationId xmlns:p14="http://schemas.microsoft.com/office/powerpoint/2010/main" val="305498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Elaine</a:t>
            </a:r>
          </a:p>
        </p:txBody>
      </p:sp>
      <p:sp>
        <p:nvSpPr>
          <p:cNvPr id="4" name="Slide Number Placeholder 3"/>
          <p:cNvSpPr>
            <a:spLocks noGrp="1"/>
          </p:cNvSpPr>
          <p:nvPr>
            <p:ph type="sldNum" sz="quarter" idx="5"/>
          </p:nvPr>
        </p:nvSpPr>
        <p:spPr/>
        <p:txBody>
          <a:bodyPr/>
          <a:lstStyle/>
          <a:p>
            <a:fld id="{5E2E9FD1-20F1-6D46-824C-A0398E336177}" type="slidenum">
              <a:rPr lang="en-US" smtClean="0"/>
              <a:t>6</a:t>
            </a:fld>
            <a:endParaRPr lang="en-US"/>
          </a:p>
        </p:txBody>
      </p:sp>
    </p:spTree>
    <p:extLst>
      <p:ext uri="{BB962C8B-B14F-4D97-AF65-F5344CB8AC3E}">
        <p14:creationId xmlns:p14="http://schemas.microsoft.com/office/powerpoint/2010/main" val="36217825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Group participation</a:t>
            </a:r>
          </a:p>
          <a:p>
            <a:r>
              <a:rPr lang="en-US"/>
              <a:t>5 minutes total (4 slides)</a:t>
            </a:r>
          </a:p>
        </p:txBody>
      </p:sp>
      <p:sp>
        <p:nvSpPr>
          <p:cNvPr id="4" name="Slide Number Placeholder 3"/>
          <p:cNvSpPr>
            <a:spLocks noGrp="1"/>
          </p:cNvSpPr>
          <p:nvPr>
            <p:ph type="sldNum" sz="quarter" idx="10"/>
          </p:nvPr>
        </p:nvSpPr>
        <p:spPr/>
        <p:txBody>
          <a:bodyPr/>
          <a:lstStyle/>
          <a:p>
            <a:fld id="{6506E352-FC09-42A0-8D3D-3BE439AD7FD6}" type="slidenum">
              <a:rPr lang="en-US" smtClean="0"/>
              <a:t>51</a:t>
            </a:fld>
            <a:endParaRPr lang="en-US"/>
          </a:p>
        </p:txBody>
      </p:sp>
    </p:spTree>
    <p:extLst>
      <p:ext uri="{BB962C8B-B14F-4D97-AF65-F5344CB8AC3E}">
        <p14:creationId xmlns:p14="http://schemas.microsoft.com/office/powerpoint/2010/main" val="37510619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Group participation</a:t>
            </a:r>
          </a:p>
          <a:p>
            <a:r>
              <a:rPr lang="en-US"/>
              <a:t>5 minutes total (4 slides)</a:t>
            </a:r>
          </a:p>
        </p:txBody>
      </p:sp>
      <p:sp>
        <p:nvSpPr>
          <p:cNvPr id="4" name="Slide Number Placeholder 3"/>
          <p:cNvSpPr>
            <a:spLocks noGrp="1"/>
          </p:cNvSpPr>
          <p:nvPr>
            <p:ph type="sldNum" sz="quarter" idx="10"/>
          </p:nvPr>
        </p:nvSpPr>
        <p:spPr/>
        <p:txBody>
          <a:bodyPr/>
          <a:lstStyle/>
          <a:p>
            <a:fld id="{6506E352-FC09-42A0-8D3D-3BE439AD7FD6}" type="slidenum">
              <a:rPr lang="en-US" smtClean="0"/>
              <a:t>52</a:t>
            </a:fld>
            <a:endParaRPr lang="en-US"/>
          </a:p>
        </p:txBody>
      </p:sp>
    </p:spTree>
    <p:extLst>
      <p:ext uri="{BB962C8B-B14F-4D97-AF65-F5344CB8AC3E}">
        <p14:creationId xmlns:p14="http://schemas.microsoft.com/office/powerpoint/2010/main" val="1804263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Group participation</a:t>
            </a:r>
          </a:p>
          <a:p>
            <a:r>
              <a:rPr lang="en-US"/>
              <a:t>5 minutes total (4 slides)</a:t>
            </a:r>
          </a:p>
        </p:txBody>
      </p:sp>
      <p:sp>
        <p:nvSpPr>
          <p:cNvPr id="4" name="Slide Number Placeholder 3"/>
          <p:cNvSpPr>
            <a:spLocks noGrp="1"/>
          </p:cNvSpPr>
          <p:nvPr>
            <p:ph type="sldNum" sz="quarter" idx="10"/>
          </p:nvPr>
        </p:nvSpPr>
        <p:spPr/>
        <p:txBody>
          <a:bodyPr/>
          <a:lstStyle/>
          <a:p>
            <a:fld id="{6506E352-FC09-42A0-8D3D-3BE439AD7FD6}" type="slidenum">
              <a:rPr lang="en-US" smtClean="0"/>
              <a:t>53</a:t>
            </a:fld>
            <a:endParaRPr lang="en-US"/>
          </a:p>
        </p:txBody>
      </p:sp>
    </p:spTree>
    <p:extLst>
      <p:ext uri="{BB962C8B-B14F-4D97-AF65-F5344CB8AC3E}">
        <p14:creationId xmlns:p14="http://schemas.microsoft.com/office/powerpoint/2010/main" val="40269047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Group participation</a:t>
            </a:r>
          </a:p>
          <a:p>
            <a:r>
              <a:rPr lang="en-US"/>
              <a:t>5 minutes total (4 slides)</a:t>
            </a:r>
          </a:p>
        </p:txBody>
      </p:sp>
      <p:sp>
        <p:nvSpPr>
          <p:cNvPr id="4" name="Slide Number Placeholder 3"/>
          <p:cNvSpPr>
            <a:spLocks noGrp="1"/>
          </p:cNvSpPr>
          <p:nvPr>
            <p:ph type="sldNum" sz="quarter" idx="10"/>
          </p:nvPr>
        </p:nvSpPr>
        <p:spPr/>
        <p:txBody>
          <a:bodyPr/>
          <a:lstStyle/>
          <a:p>
            <a:fld id="{6506E352-FC09-42A0-8D3D-3BE439AD7FD6}" type="slidenum">
              <a:rPr lang="en-US" smtClean="0"/>
              <a:t>54</a:t>
            </a:fld>
            <a:endParaRPr lang="en-US"/>
          </a:p>
        </p:txBody>
      </p:sp>
    </p:spTree>
    <p:extLst>
      <p:ext uri="{BB962C8B-B14F-4D97-AF65-F5344CB8AC3E}">
        <p14:creationId xmlns:p14="http://schemas.microsoft.com/office/powerpoint/2010/main" val="22841976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Group participation</a:t>
            </a:r>
          </a:p>
          <a:p>
            <a:r>
              <a:rPr lang="en-US"/>
              <a:t>5 minutes total (4 slides)</a:t>
            </a:r>
          </a:p>
        </p:txBody>
      </p:sp>
      <p:sp>
        <p:nvSpPr>
          <p:cNvPr id="4" name="Slide Number Placeholder 3"/>
          <p:cNvSpPr>
            <a:spLocks noGrp="1"/>
          </p:cNvSpPr>
          <p:nvPr>
            <p:ph type="sldNum" sz="quarter" idx="10"/>
          </p:nvPr>
        </p:nvSpPr>
        <p:spPr/>
        <p:txBody>
          <a:bodyPr/>
          <a:lstStyle/>
          <a:p>
            <a:fld id="{6506E352-FC09-42A0-8D3D-3BE439AD7FD6}" type="slidenum">
              <a:rPr lang="en-US" smtClean="0"/>
              <a:t>55</a:t>
            </a:fld>
            <a:endParaRPr lang="en-US"/>
          </a:p>
        </p:txBody>
      </p:sp>
    </p:spTree>
    <p:extLst>
      <p:ext uri="{BB962C8B-B14F-4D97-AF65-F5344CB8AC3E}">
        <p14:creationId xmlns:p14="http://schemas.microsoft.com/office/powerpoint/2010/main" val="33469146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Group participation</a:t>
            </a:r>
          </a:p>
          <a:p>
            <a:r>
              <a:rPr lang="en-US"/>
              <a:t>5 minutes total (4 slides)</a:t>
            </a:r>
          </a:p>
        </p:txBody>
      </p:sp>
      <p:sp>
        <p:nvSpPr>
          <p:cNvPr id="4" name="Slide Number Placeholder 3"/>
          <p:cNvSpPr>
            <a:spLocks noGrp="1"/>
          </p:cNvSpPr>
          <p:nvPr>
            <p:ph type="sldNum" sz="quarter" idx="10"/>
          </p:nvPr>
        </p:nvSpPr>
        <p:spPr/>
        <p:txBody>
          <a:bodyPr/>
          <a:lstStyle/>
          <a:p>
            <a:fld id="{6506E352-FC09-42A0-8D3D-3BE439AD7FD6}" type="slidenum">
              <a:rPr lang="en-US" smtClean="0"/>
              <a:t>56</a:t>
            </a:fld>
            <a:endParaRPr lang="en-US"/>
          </a:p>
        </p:txBody>
      </p:sp>
    </p:spTree>
    <p:extLst>
      <p:ext uri="{BB962C8B-B14F-4D97-AF65-F5344CB8AC3E}">
        <p14:creationId xmlns:p14="http://schemas.microsoft.com/office/powerpoint/2010/main" val="11405943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Group participation</a:t>
            </a:r>
          </a:p>
          <a:p>
            <a:r>
              <a:rPr lang="en-US"/>
              <a:t>5 minutes total (4 slides)</a:t>
            </a:r>
          </a:p>
        </p:txBody>
      </p:sp>
      <p:sp>
        <p:nvSpPr>
          <p:cNvPr id="4" name="Slide Number Placeholder 3"/>
          <p:cNvSpPr>
            <a:spLocks noGrp="1"/>
          </p:cNvSpPr>
          <p:nvPr>
            <p:ph type="sldNum" sz="quarter" idx="10"/>
          </p:nvPr>
        </p:nvSpPr>
        <p:spPr/>
        <p:txBody>
          <a:bodyPr/>
          <a:lstStyle/>
          <a:p>
            <a:fld id="{6506E352-FC09-42A0-8D3D-3BE439AD7FD6}" type="slidenum">
              <a:rPr lang="en-US" smtClean="0"/>
              <a:t>57</a:t>
            </a:fld>
            <a:endParaRPr lang="en-US"/>
          </a:p>
        </p:txBody>
      </p:sp>
    </p:spTree>
    <p:extLst>
      <p:ext uri="{BB962C8B-B14F-4D97-AF65-F5344CB8AC3E}">
        <p14:creationId xmlns:p14="http://schemas.microsoft.com/office/powerpoint/2010/main" val="36218840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Group participation</a:t>
            </a:r>
          </a:p>
          <a:p>
            <a:r>
              <a:rPr lang="en-US"/>
              <a:t>5 minutes total (4 slides)</a:t>
            </a:r>
          </a:p>
        </p:txBody>
      </p:sp>
      <p:sp>
        <p:nvSpPr>
          <p:cNvPr id="4" name="Slide Number Placeholder 3"/>
          <p:cNvSpPr>
            <a:spLocks noGrp="1"/>
          </p:cNvSpPr>
          <p:nvPr>
            <p:ph type="sldNum" sz="quarter" idx="10"/>
          </p:nvPr>
        </p:nvSpPr>
        <p:spPr/>
        <p:txBody>
          <a:bodyPr/>
          <a:lstStyle/>
          <a:p>
            <a:fld id="{6506E352-FC09-42A0-8D3D-3BE439AD7FD6}" type="slidenum">
              <a:rPr lang="en-US" smtClean="0"/>
              <a:t>58</a:t>
            </a:fld>
            <a:endParaRPr lang="en-US"/>
          </a:p>
        </p:txBody>
      </p:sp>
    </p:spTree>
    <p:extLst>
      <p:ext uri="{BB962C8B-B14F-4D97-AF65-F5344CB8AC3E}">
        <p14:creationId xmlns:p14="http://schemas.microsoft.com/office/powerpoint/2010/main" val="18263470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Take screenshots of break out rooms so we know the team members in each standard team</a:t>
            </a:r>
          </a:p>
          <a:p>
            <a:endParaRPr lang="en-US">
              <a:cs typeface="Calibri"/>
            </a:endParaRPr>
          </a:p>
          <a:p>
            <a:r>
              <a:rPr lang="en-US">
                <a:cs typeface="Calibri"/>
              </a:rPr>
              <a:t>Standard Team 1 - </a:t>
            </a:r>
            <a:r>
              <a:rPr lang="en-US">
                <a:hlinkClick r:id="rId3"/>
              </a:rPr>
              <a:t>Standard I Interpretation.xlsx</a:t>
            </a:r>
          </a:p>
          <a:p>
            <a:r>
              <a:rPr lang="en-US"/>
              <a:t>Standard Team </a:t>
            </a:r>
            <a:r>
              <a:rPr lang="en-US">
                <a:cs typeface="Calibri"/>
              </a:rPr>
              <a:t>2 - </a:t>
            </a:r>
            <a:r>
              <a:rPr lang="en-US">
                <a:hlinkClick r:id="rId4"/>
              </a:rPr>
              <a:t>Standard II Interpretation.xlsx</a:t>
            </a:r>
            <a:endParaRPr lang="en-US">
              <a:cs typeface="Calibri"/>
              <a:hlinkClick r:id="" action="ppaction://noaction"/>
            </a:endParaRPr>
          </a:p>
          <a:p>
            <a:r>
              <a:rPr lang="en-US"/>
              <a:t>Standard Team</a:t>
            </a:r>
            <a:r>
              <a:rPr lang="en-US">
                <a:cs typeface="Calibri"/>
              </a:rPr>
              <a:t> 3 - </a:t>
            </a:r>
            <a:r>
              <a:rPr lang="en-US">
                <a:hlinkClick r:id="rId5"/>
              </a:rPr>
              <a:t>Standard III Interpretation.xlsx</a:t>
            </a:r>
            <a:endParaRPr lang="en-US">
              <a:cs typeface="Calibri"/>
              <a:hlinkClick r:id="" action="ppaction://noaction"/>
            </a:endParaRPr>
          </a:p>
          <a:p>
            <a:r>
              <a:rPr lang="en-US"/>
              <a:t>Standard Team </a:t>
            </a:r>
            <a:r>
              <a:rPr lang="en-US">
                <a:cs typeface="Calibri"/>
              </a:rPr>
              <a:t>4 - </a:t>
            </a:r>
            <a:r>
              <a:rPr lang="en-US">
                <a:hlinkClick r:id="rId6"/>
              </a:rPr>
              <a:t>Standard IV Interpretation.xlsx</a:t>
            </a:r>
          </a:p>
          <a:p>
            <a:endParaRPr lang="en-US">
              <a:cs typeface="Calibri"/>
            </a:endParaRPr>
          </a:p>
        </p:txBody>
      </p:sp>
      <p:sp>
        <p:nvSpPr>
          <p:cNvPr id="4" name="Slide Number Placeholder 3"/>
          <p:cNvSpPr>
            <a:spLocks noGrp="1"/>
          </p:cNvSpPr>
          <p:nvPr>
            <p:ph type="sldNum" sz="quarter" idx="5"/>
          </p:nvPr>
        </p:nvSpPr>
        <p:spPr/>
        <p:txBody>
          <a:bodyPr/>
          <a:lstStyle/>
          <a:p>
            <a:fld id="{5E2E9FD1-20F1-6D46-824C-A0398E336177}" type="slidenum">
              <a:rPr lang="en-US" smtClean="0"/>
              <a:t>60</a:t>
            </a:fld>
            <a:endParaRPr lang="en-US"/>
          </a:p>
        </p:txBody>
      </p:sp>
    </p:spTree>
    <p:extLst>
      <p:ext uri="{BB962C8B-B14F-4D97-AF65-F5344CB8AC3E}">
        <p14:creationId xmlns:p14="http://schemas.microsoft.com/office/powerpoint/2010/main" val="1853624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Vanessa—open breakout rooms</a:t>
            </a:r>
            <a:endParaRPr lang="en-US"/>
          </a:p>
          <a:p>
            <a:pPr>
              <a:defRPr/>
            </a:pPr>
            <a:r>
              <a:rPr lang="en-US">
                <a:cs typeface="Calibri"/>
              </a:rPr>
              <a:t>Team members are directed to select the Standard they previously identified through the Standards quiz</a:t>
            </a:r>
            <a:endParaRPr lang="en-US"/>
          </a:p>
          <a:p>
            <a:pPr>
              <a:defRPr/>
            </a:pPr>
            <a:r>
              <a:rPr lang="en-US">
                <a:cs typeface="Calibri"/>
              </a:rPr>
              <a:t>If they are not sure, refer to the ISER Team Members spreadsheet or have them self-identify</a:t>
            </a:r>
          </a:p>
          <a:p>
            <a:pPr>
              <a:defRPr/>
            </a:pPr>
            <a:r>
              <a:rPr lang="en-US">
                <a:cs typeface="Calibri"/>
              </a:rPr>
              <a:t>Note: These will be the Teams moving forward.</a:t>
            </a:r>
            <a:endParaRPr lang="en-US"/>
          </a:p>
          <a:p>
            <a:pPr>
              <a:defRPr/>
            </a:pPr>
            <a:r>
              <a:rPr lang="en-US"/>
              <a:t>Take screenshots of break out rooms so we know the team members in each standard team</a:t>
            </a:r>
          </a:p>
          <a:p>
            <a:r>
              <a:rPr lang="en-US">
                <a:cs typeface="Calibri"/>
              </a:rPr>
              <a:t>Remind team members that this visual of the 4 Standards will be the second tab as reference</a:t>
            </a:r>
          </a:p>
          <a:p>
            <a:endParaRPr lang="en-US"/>
          </a:p>
          <a:p>
            <a:r>
              <a:rPr lang="en-US"/>
              <a:t>Standard Team 1 - </a:t>
            </a:r>
            <a:r>
              <a:rPr lang="en-US">
                <a:hlinkClick r:id="rId3"/>
              </a:rPr>
              <a:t>Standard I Interpretation.xlsx</a:t>
            </a:r>
            <a:endParaRPr lang="en-US"/>
          </a:p>
          <a:p>
            <a:r>
              <a:rPr lang="en-US"/>
              <a:t>Standard Team 2 - </a:t>
            </a:r>
            <a:r>
              <a:rPr lang="en-US">
                <a:hlinkClick r:id="rId4"/>
              </a:rPr>
              <a:t>Standard II Interpretation.xlsx</a:t>
            </a:r>
            <a:endParaRPr lang="en-US"/>
          </a:p>
          <a:p>
            <a:r>
              <a:rPr lang="en-US"/>
              <a:t>Standard Team 3 - </a:t>
            </a:r>
            <a:r>
              <a:rPr lang="en-US">
                <a:hlinkClick r:id="rId5"/>
              </a:rPr>
              <a:t>Standard III Interpretation.xlsx</a:t>
            </a:r>
            <a:endParaRPr lang="en-US"/>
          </a:p>
          <a:p>
            <a:r>
              <a:rPr lang="en-US"/>
              <a:t>Standard Team 4 - </a:t>
            </a:r>
            <a:r>
              <a:rPr lang="en-US">
                <a:hlinkClick r:id="rId6"/>
              </a:rPr>
              <a:t>Standard IV Interpretation.xlsx</a:t>
            </a:r>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506E352-FC09-42A0-8D3D-3BE439AD7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0839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Elaine</a:t>
            </a:r>
          </a:p>
        </p:txBody>
      </p:sp>
      <p:sp>
        <p:nvSpPr>
          <p:cNvPr id="4" name="Slide Number Placeholder 3"/>
          <p:cNvSpPr>
            <a:spLocks noGrp="1"/>
          </p:cNvSpPr>
          <p:nvPr>
            <p:ph type="sldNum" sz="quarter" idx="5"/>
          </p:nvPr>
        </p:nvSpPr>
        <p:spPr/>
        <p:txBody>
          <a:bodyPr/>
          <a:lstStyle/>
          <a:p>
            <a:fld id="{5E2E9FD1-20F1-6D46-824C-A0398E336177}" type="slidenum">
              <a:rPr lang="en-US" smtClean="0"/>
              <a:t>7</a:t>
            </a:fld>
            <a:endParaRPr lang="en-US"/>
          </a:p>
        </p:txBody>
      </p:sp>
    </p:spTree>
    <p:extLst>
      <p:ext uri="{BB962C8B-B14F-4D97-AF65-F5344CB8AC3E}">
        <p14:creationId xmlns:p14="http://schemas.microsoft.com/office/powerpoint/2010/main" val="9113940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Invite all people into Canvas </a:t>
            </a:r>
            <a:r>
              <a:rPr lang="en-US">
                <a:hlinkClick r:id="rId3"/>
              </a:rPr>
              <a:t>ISER Team Members.xlsx</a:t>
            </a:r>
            <a:endParaRPr lang="en-US"/>
          </a:p>
        </p:txBody>
      </p:sp>
      <p:sp>
        <p:nvSpPr>
          <p:cNvPr id="4" name="Slide Number Placeholder 3"/>
          <p:cNvSpPr>
            <a:spLocks noGrp="1"/>
          </p:cNvSpPr>
          <p:nvPr>
            <p:ph type="sldNum" sz="quarter" idx="10"/>
          </p:nvPr>
        </p:nvSpPr>
        <p:spPr/>
        <p:txBody>
          <a:bodyPr/>
          <a:lstStyle/>
          <a:p>
            <a:fld id="{5E2E9FD1-20F1-6D46-824C-A0398E336177}" type="slidenum">
              <a:rPr lang="en-US" smtClean="0"/>
              <a:t>62</a:t>
            </a:fld>
            <a:endParaRPr lang="en-US"/>
          </a:p>
        </p:txBody>
      </p:sp>
    </p:spTree>
    <p:extLst>
      <p:ext uri="{BB962C8B-B14F-4D97-AF65-F5344CB8AC3E}">
        <p14:creationId xmlns:p14="http://schemas.microsoft.com/office/powerpoint/2010/main" val="12855013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p:txBody>
      </p:sp>
      <p:sp>
        <p:nvSpPr>
          <p:cNvPr id="4" name="Slide Number Placeholder 3"/>
          <p:cNvSpPr>
            <a:spLocks noGrp="1"/>
          </p:cNvSpPr>
          <p:nvPr>
            <p:ph type="sldNum" sz="quarter" idx="5"/>
          </p:nvPr>
        </p:nvSpPr>
        <p:spPr/>
        <p:txBody>
          <a:bodyPr/>
          <a:lstStyle/>
          <a:p>
            <a:fld id="{5E2E9FD1-20F1-6D46-824C-A0398E336177}" type="slidenum">
              <a:rPr lang="en-US" smtClean="0"/>
              <a:t>63</a:t>
            </a:fld>
            <a:endParaRPr lang="en-US"/>
          </a:p>
        </p:txBody>
      </p:sp>
    </p:spTree>
    <p:extLst>
      <p:ext uri="{BB962C8B-B14F-4D97-AF65-F5344CB8AC3E}">
        <p14:creationId xmlns:p14="http://schemas.microsoft.com/office/powerpoint/2010/main" val="3296460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Elaine</a:t>
            </a:r>
          </a:p>
          <a:p>
            <a:endParaRPr lang="en-US">
              <a:cs typeface="Calibri"/>
            </a:endParaRPr>
          </a:p>
        </p:txBody>
      </p:sp>
      <p:sp>
        <p:nvSpPr>
          <p:cNvPr id="4" name="Slide Number Placeholder 3"/>
          <p:cNvSpPr>
            <a:spLocks noGrp="1"/>
          </p:cNvSpPr>
          <p:nvPr>
            <p:ph type="sldNum" sz="quarter" idx="5"/>
          </p:nvPr>
        </p:nvSpPr>
        <p:spPr/>
        <p:txBody>
          <a:bodyPr/>
          <a:lstStyle/>
          <a:p>
            <a:fld id="{5E2E9FD1-20F1-6D46-824C-A0398E336177}" type="slidenum">
              <a:rPr lang="en-US" smtClean="0"/>
              <a:t>64</a:t>
            </a:fld>
            <a:endParaRPr lang="en-US"/>
          </a:p>
        </p:txBody>
      </p:sp>
    </p:spTree>
    <p:extLst>
      <p:ext uri="{BB962C8B-B14F-4D97-AF65-F5344CB8AC3E}">
        <p14:creationId xmlns:p14="http://schemas.microsoft.com/office/powerpoint/2010/main" val="22686572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Vanessa to stop share—tell team members you have been invited to the FH ISER "course"</a:t>
            </a:r>
          </a:p>
          <a:p>
            <a:r>
              <a:rPr lang="en-US">
                <a:cs typeface="Calibri"/>
              </a:rPr>
              <a:t>Elaine shares screen, go into MyPortal, show Canvas tile</a:t>
            </a:r>
          </a:p>
          <a:p>
            <a:r>
              <a:rPr lang="en-US">
                <a:cs typeface="Calibri"/>
              </a:rPr>
              <a:t>Elaine to click on "Stuent View" then walk through the Home, Syllabus, Modules tabs</a:t>
            </a:r>
          </a:p>
          <a:p>
            <a:r>
              <a:rPr lang="en-US">
                <a:cs typeface="Calibri"/>
              </a:rPr>
              <a:t>Remind team members that all evidence must be submitted as "hard"documents  </a:t>
            </a:r>
          </a:p>
        </p:txBody>
      </p:sp>
      <p:sp>
        <p:nvSpPr>
          <p:cNvPr id="4" name="Slide Number Placeholder 3"/>
          <p:cNvSpPr>
            <a:spLocks noGrp="1"/>
          </p:cNvSpPr>
          <p:nvPr>
            <p:ph type="sldNum" sz="quarter" idx="5"/>
          </p:nvPr>
        </p:nvSpPr>
        <p:spPr/>
        <p:txBody>
          <a:bodyPr/>
          <a:lstStyle/>
          <a:p>
            <a:fld id="{5E2E9FD1-20F1-6D46-824C-A0398E336177}" type="slidenum">
              <a:rPr lang="en-US" smtClean="0"/>
              <a:t>65</a:t>
            </a:fld>
            <a:endParaRPr lang="en-US"/>
          </a:p>
        </p:txBody>
      </p:sp>
    </p:spTree>
    <p:extLst>
      <p:ext uri="{BB962C8B-B14F-4D97-AF65-F5344CB8AC3E}">
        <p14:creationId xmlns:p14="http://schemas.microsoft.com/office/powerpoint/2010/main" val="36674865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Unhide columns F-M on the spreadsheets</a:t>
            </a:r>
          </a:p>
          <a:p>
            <a:endParaRPr lang="en-US"/>
          </a:p>
          <a:p>
            <a:r>
              <a:rPr lang="en-US"/>
              <a:t>Standard Team 1 - </a:t>
            </a:r>
            <a:r>
              <a:rPr lang="en-US">
                <a:hlinkClick r:id="rId3"/>
              </a:rPr>
              <a:t>Standard I Interpretation.xlsx</a:t>
            </a:r>
            <a:endParaRPr lang="en-US"/>
          </a:p>
          <a:p>
            <a:r>
              <a:rPr lang="en-US"/>
              <a:t>Standard Team 2 - </a:t>
            </a:r>
            <a:r>
              <a:rPr lang="en-US">
                <a:hlinkClick r:id="rId4"/>
              </a:rPr>
              <a:t>Standard II Interpretation.xlsx</a:t>
            </a:r>
            <a:endParaRPr lang="en-US"/>
          </a:p>
          <a:p>
            <a:r>
              <a:rPr lang="en-US"/>
              <a:t>Standard Team 3 - </a:t>
            </a:r>
            <a:r>
              <a:rPr lang="en-US">
                <a:hlinkClick r:id="rId5"/>
              </a:rPr>
              <a:t>Standard III Interpretation.xlsx</a:t>
            </a:r>
            <a:endParaRPr lang="en-US"/>
          </a:p>
          <a:p>
            <a:r>
              <a:rPr lang="en-US"/>
              <a:t>Standard Team 4 - </a:t>
            </a:r>
            <a:r>
              <a:rPr lang="en-US">
                <a:hlinkClick r:id="rId6"/>
              </a:rPr>
              <a:t>Standard IV Interpretation.xlsx</a:t>
            </a:r>
            <a:endParaRPr lang="en-US"/>
          </a:p>
        </p:txBody>
      </p:sp>
      <p:sp>
        <p:nvSpPr>
          <p:cNvPr id="4" name="Slide Number Placeholder 3"/>
          <p:cNvSpPr>
            <a:spLocks noGrp="1"/>
          </p:cNvSpPr>
          <p:nvPr>
            <p:ph type="sldNum" sz="quarter" idx="5"/>
          </p:nvPr>
        </p:nvSpPr>
        <p:spPr/>
        <p:txBody>
          <a:bodyPr/>
          <a:lstStyle/>
          <a:p>
            <a:fld id="{5E2E9FD1-20F1-6D46-824C-A0398E336177}" type="slidenum">
              <a:rPr lang="en-US" smtClean="0"/>
              <a:t>66</a:t>
            </a:fld>
            <a:endParaRPr lang="en-US"/>
          </a:p>
        </p:txBody>
      </p:sp>
    </p:spTree>
    <p:extLst>
      <p:ext uri="{BB962C8B-B14F-4D97-AF65-F5344CB8AC3E}">
        <p14:creationId xmlns:p14="http://schemas.microsoft.com/office/powerpoint/2010/main" val="17819799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p:txBody>
      </p:sp>
      <p:sp>
        <p:nvSpPr>
          <p:cNvPr id="4" name="Slide Number Placeholder 3"/>
          <p:cNvSpPr>
            <a:spLocks noGrp="1"/>
          </p:cNvSpPr>
          <p:nvPr>
            <p:ph type="sldNum" sz="quarter" idx="5"/>
          </p:nvPr>
        </p:nvSpPr>
        <p:spPr/>
        <p:txBody>
          <a:bodyPr/>
          <a:lstStyle/>
          <a:p>
            <a:fld id="{5E2E9FD1-20F1-6D46-824C-A0398E336177}" type="slidenum">
              <a:rPr lang="en-US" smtClean="0"/>
              <a:t>67</a:t>
            </a:fld>
            <a:endParaRPr lang="en-US"/>
          </a:p>
        </p:txBody>
      </p:sp>
    </p:spTree>
    <p:extLst>
      <p:ext uri="{BB962C8B-B14F-4D97-AF65-F5344CB8AC3E}">
        <p14:creationId xmlns:p14="http://schemas.microsoft.com/office/powerpoint/2010/main" val="15098437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Vanessa—Don't do the breakout rooms yet.</a:t>
            </a:r>
          </a:p>
          <a:p>
            <a:r>
              <a:rPr lang="en-US">
                <a:cs typeface="Calibri"/>
              </a:rPr>
              <a:t>Take screenshots of break out rooms so we know the team members in each standard team</a:t>
            </a:r>
            <a:endParaRPr lang="en-US"/>
          </a:p>
          <a:p>
            <a:endParaRPr lang="en-US">
              <a:cs typeface="Calibri"/>
            </a:endParaRPr>
          </a:p>
          <a:p>
            <a:r>
              <a:rPr lang="en-US">
                <a:cs typeface="Calibri"/>
              </a:rPr>
              <a:t>Standard Team 1 - </a:t>
            </a:r>
            <a:r>
              <a:rPr lang="en-US">
                <a:hlinkClick r:id="rId3"/>
              </a:rPr>
              <a:t>Standard I Interpretation.xlsx</a:t>
            </a:r>
            <a:endParaRPr lang="en-US">
              <a:cs typeface="Calibri"/>
              <a:hlinkClick r:id="rId3"/>
            </a:endParaRPr>
          </a:p>
          <a:p>
            <a:r>
              <a:rPr lang="en-US"/>
              <a:t>Standard Team </a:t>
            </a:r>
            <a:r>
              <a:rPr lang="en-US">
                <a:cs typeface="Calibri"/>
              </a:rPr>
              <a:t>2 - </a:t>
            </a:r>
            <a:r>
              <a:rPr lang="en-US">
                <a:hlinkClick r:id="rId4"/>
              </a:rPr>
              <a:t>Standard II Interpretation.xlsx</a:t>
            </a:r>
            <a:endParaRPr lang="en-US">
              <a:cs typeface="Calibri"/>
              <a:hlinkClick r:id="" action="ppaction://noaction"/>
            </a:endParaRPr>
          </a:p>
          <a:p>
            <a:r>
              <a:rPr lang="en-US"/>
              <a:t>Standard Team</a:t>
            </a:r>
            <a:r>
              <a:rPr lang="en-US">
                <a:cs typeface="Calibri"/>
              </a:rPr>
              <a:t> 3 - </a:t>
            </a:r>
            <a:r>
              <a:rPr lang="en-US">
                <a:hlinkClick r:id="rId5"/>
              </a:rPr>
              <a:t>Standard III Interpretation.xlsx</a:t>
            </a:r>
            <a:endParaRPr lang="en-US">
              <a:cs typeface="Calibri"/>
              <a:hlinkClick r:id="" action="ppaction://noaction"/>
            </a:endParaRPr>
          </a:p>
          <a:p>
            <a:r>
              <a:rPr lang="en-US"/>
              <a:t>Standard Team </a:t>
            </a:r>
            <a:r>
              <a:rPr lang="en-US">
                <a:cs typeface="Calibri"/>
              </a:rPr>
              <a:t>4 - </a:t>
            </a:r>
            <a:r>
              <a:rPr lang="en-US">
                <a:hlinkClick r:id="rId6"/>
              </a:rPr>
              <a:t>Standard IV Interpretation.xlsx</a:t>
            </a:r>
            <a:endParaRPr lang="en-US">
              <a:cs typeface="Calibri"/>
              <a:hlinkClick r:id="rId6"/>
            </a:endParaRPr>
          </a:p>
          <a:p>
            <a:endParaRPr lang="en-US">
              <a:cs typeface="Calibri"/>
            </a:endParaRPr>
          </a:p>
        </p:txBody>
      </p:sp>
      <p:sp>
        <p:nvSpPr>
          <p:cNvPr id="4" name="Slide Number Placeholder 3"/>
          <p:cNvSpPr>
            <a:spLocks noGrp="1"/>
          </p:cNvSpPr>
          <p:nvPr>
            <p:ph type="sldNum" sz="quarter" idx="5"/>
          </p:nvPr>
        </p:nvSpPr>
        <p:spPr/>
        <p:txBody>
          <a:bodyPr/>
          <a:lstStyle/>
          <a:p>
            <a:fld id="{5E2E9FD1-20F1-6D46-824C-A0398E336177}" type="slidenum">
              <a:rPr lang="en-US" smtClean="0"/>
              <a:t>71</a:t>
            </a:fld>
            <a:endParaRPr lang="en-US"/>
          </a:p>
        </p:txBody>
      </p:sp>
    </p:spTree>
    <p:extLst>
      <p:ext uri="{BB962C8B-B14F-4D97-AF65-F5344CB8AC3E}">
        <p14:creationId xmlns:p14="http://schemas.microsoft.com/office/powerpoint/2010/main" val="11421798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Vanessa—Open breakout rooms </a:t>
            </a:r>
          </a:p>
          <a:p>
            <a:r>
              <a:rPr lang="en-US">
                <a:cs typeface="Calibri"/>
              </a:rPr>
              <a:t>Team members should select the same Standard breakout room they worked in before so that they continue building on the excel crosswalk</a:t>
            </a:r>
          </a:p>
        </p:txBody>
      </p:sp>
      <p:sp>
        <p:nvSpPr>
          <p:cNvPr id="4" name="Slide Number Placeholder 3"/>
          <p:cNvSpPr>
            <a:spLocks noGrp="1"/>
          </p:cNvSpPr>
          <p:nvPr>
            <p:ph type="sldNum" sz="quarter" idx="5"/>
          </p:nvPr>
        </p:nvSpPr>
        <p:spPr/>
        <p:txBody>
          <a:bodyPr/>
          <a:lstStyle/>
          <a:p>
            <a:fld id="{5E2E9FD1-20F1-6D46-824C-A0398E336177}" type="slidenum">
              <a:rPr lang="en-US" smtClean="0"/>
              <a:t>73</a:t>
            </a:fld>
            <a:endParaRPr lang="en-US"/>
          </a:p>
        </p:txBody>
      </p:sp>
    </p:spTree>
    <p:extLst>
      <p:ext uri="{BB962C8B-B14F-4D97-AF65-F5344CB8AC3E}">
        <p14:creationId xmlns:p14="http://schemas.microsoft.com/office/powerpoint/2010/main" val="1635920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p>
        </p:txBody>
      </p:sp>
      <p:sp>
        <p:nvSpPr>
          <p:cNvPr id="4" name="Slide Number Placeholder 3"/>
          <p:cNvSpPr>
            <a:spLocks noGrp="1"/>
          </p:cNvSpPr>
          <p:nvPr>
            <p:ph type="sldNum" sz="quarter" idx="5"/>
          </p:nvPr>
        </p:nvSpPr>
        <p:spPr/>
        <p:txBody>
          <a:bodyPr/>
          <a:lstStyle/>
          <a:p>
            <a:fld id="{5E2E9FD1-20F1-6D46-824C-A0398E336177}" type="slidenum">
              <a:rPr lang="en-US" smtClean="0"/>
              <a:t>8</a:t>
            </a:fld>
            <a:endParaRPr lang="en-US"/>
          </a:p>
        </p:txBody>
      </p:sp>
    </p:spTree>
    <p:extLst>
      <p:ext uri="{BB962C8B-B14F-4D97-AF65-F5344CB8AC3E}">
        <p14:creationId xmlns:p14="http://schemas.microsoft.com/office/powerpoint/2010/main" val="1597167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Elaine</a:t>
            </a:r>
          </a:p>
          <a:p>
            <a:r>
              <a:rPr lang="en-US">
                <a:cs typeface="Calibri"/>
              </a:rPr>
              <a:t>Visual to review 4 Standards</a:t>
            </a:r>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506E352-FC09-42A0-8D3D-3BE439AD7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3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a:t>
            </a:r>
            <a:endParaRPr lang="en-US">
              <a:cs typeface="Calibri"/>
            </a:endParaRPr>
          </a:p>
          <a:p>
            <a:r>
              <a:rPr lang="en-US"/>
              <a:t>Large Group participation</a:t>
            </a:r>
          </a:p>
          <a:p>
            <a:r>
              <a:rPr lang="en-US"/>
              <a:t>Revisiting Standards deep dive exercise</a:t>
            </a:r>
          </a:p>
        </p:txBody>
      </p:sp>
      <p:sp>
        <p:nvSpPr>
          <p:cNvPr id="4" name="Slide Number Placeholder 3"/>
          <p:cNvSpPr>
            <a:spLocks noGrp="1"/>
          </p:cNvSpPr>
          <p:nvPr>
            <p:ph type="sldNum" sz="quarter" idx="10"/>
          </p:nvPr>
        </p:nvSpPr>
        <p:spPr/>
        <p:txBody>
          <a:bodyPr/>
          <a:lstStyle/>
          <a:p>
            <a:fld id="{6506E352-FC09-42A0-8D3D-3BE439AD7FD6}" type="slidenum">
              <a:rPr lang="en-US" smtClean="0"/>
              <a:t>10</a:t>
            </a:fld>
            <a:endParaRPr lang="en-US"/>
          </a:p>
        </p:txBody>
      </p:sp>
    </p:spTree>
    <p:extLst>
      <p:ext uri="{BB962C8B-B14F-4D97-AF65-F5344CB8AC3E}">
        <p14:creationId xmlns:p14="http://schemas.microsoft.com/office/powerpoint/2010/main" val="40539986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pic>
        <p:nvPicPr>
          <p:cNvPr id="9" name="Picture 8" descr="A picture containing background pattern&#10;&#10;Description automatically generated">
            <a:extLst>
              <a:ext uri="{FF2B5EF4-FFF2-40B4-BE49-F238E27FC236}">
                <a16:creationId xmlns:a16="http://schemas.microsoft.com/office/drawing/2014/main" id="{16851043-B8AC-F44A-BDB8-D9AF5D4A62B1}"/>
              </a:ext>
            </a:extLst>
          </p:cNvPr>
          <p:cNvPicPr>
            <a:picLocks noChangeAspect="1"/>
          </p:cNvPicPr>
          <p:nvPr userDrawn="1"/>
        </p:nvPicPr>
        <p:blipFill>
          <a:blip r:embed="rId3"/>
          <a:stretch>
            <a:fillRect/>
          </a:stretch>
        </p:blipFill>
        <p:spPr>
          <a:xfrm>
            <a:off x="0" y="4368800"/>
            <a:ext cx="12192000" cy="2489200"/>
          </a:xfrm>
          <a:prstGeom prst="rect">
            <a:avLst/>
          </a:prstGeom>
        </p:spPr>
      </p:pic>
      <p:pic>
        <p:nvPicPr>
          <p:cNvPr id="5" name="Picture 4">
            <a:extLst>
              <a:ext uri="{FF2B5EF4-FFF2-40B4-BE49-F238E27FC236}">
                <a16:creationId xmlns:a16="http://schemas.microsoft.com/office/drawing/2014/main" id="{75A6F1E2-1E79-A14F-833F-470B2F4D70A6}"/>
              </a:ext>
            </a:extLst>
          </p:cNvPr>
          <p:cNvPicPr>
            <a:picLocks noChangeAspect="1"/>
          </p:cNvPicPr>
          <p:nvPr userDrawn="1"/>
        </p:nvPicPr>
        <p:blipFill>
          <a:blip r:embed="rId4"/>
          <a:stretch>
            <a:fillRect/>
          </a:stretch>
        </p:blipFill>
        <p:spPr>
          <a:xfrm>
            <a:off x="0" y="0"/>
            <a:ext cx="12192000" cy="1447800"/>
          </a:xfrm>
          <a:prstGeom prst="rect">
            <a:avLst/>
          </a:prstGeom>
        </p:spPr>
      </p:pic>
    </p:spTree>
    <p:extLst>
      <p:ext uri="{BB962C8B-B14F-4D97-AF65-F5344CB8AC3E}">
        <p14:creationId xmlns:p14="http://schemas.microsoft.com/office/powerpoint/2010/main" val="2569797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in Slide">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8189843" cy="1293028"/>
          </a:xfrm>
          <a:prstGeom prst="rect">
            <a:avLst/>
          </a:prstGeom>
        </p:spPr>
        <p:txBody>
          <a:bodyPr anchor="ctr"/>
          <a:lstStyle>
            <a:lvl1pPr algn="l">
              <a:defRPr b="0">
                <a:solidFill>
                  <a:srgbClr val="C00000"/>
                </a:solidFill>
              </a:defRPr>
            </a:lvl1pPr>
          </a:lstStyle>
          <a:p>
            <a:r>
              <a:rPr lang="en-US"/>
              <a:t>Click to edit Master title style</a:t>
            </a:r>
          </a:p>
        </p:txBody>
      </p:sp>
      <p:sp>
        <p:nvSpPr>
          <p:cNvPr id="3" name="Content Placeholder 2"/>
          <p:cNvSpPr>
            <a:spLocks noGrp="1"/>
          </p:cNvSpPr>
          <p:nvPr>
            <p:ph idx="1"/>
          </p:nvPr>
        </p:nvSpPr>
        <p:spPr>
          <a:xfrm>
            <a:off x="685800" y="2194560"/>
            <a:ext cx="10820400" cy="4024125"/>
          </a:xfrm>
          <a:prstGeom prst="rect">
            <a:avLst/>
          </a:prstGeom>
        </p:spPr>
        <p:txBody>
          <a:bodyPr>
            <a:normAutofit/>
          </a:bodyPr>
          <a:lstStyle>
            <a:lvl1pPr marL="365125" indent="-365125">
              <a:lnSpc>
                <a:spcPct val="100000"/>
              </a:lnSpc>
              <a:spcBef>
                <a:spcPts val="1200"/>
              </a:spcBef>
              <a:spcAft>
                <a:spcPts val="600"/>
              </a:spcAft>
              <a:buClr>
                <a:srgbClr val="C00000"/>
              </a:buClr>
              <a:buFont typeface="Arial" panose="020B0604020202020204" pitchFamily="34" charset="0"/>
              <a:buChar char="•"/>
              <a:tabLst/>
              <a:defRPr sz="4000"/>
            </a:lvl1pPr>
            <a:lvl2pPr marL="466725" indent="-466725">
              <a:buClr>
                <a:srgbClr val="C00000"/>
              </a:buClr>
              <a:buFont typeface="Arial" panose="020B0604020202020204" pitchFamily="34" charset="0"/>
              <a:buChar char="•"/>
              <a:tabLst/>
              <a:defRPr sz="4000"/>
            </a:lvl2pPr>
            <a:lvl3pPr marL="466725" indent="-466725">
              <a:buClr>
                <a:srgbClr val="C00000"/>
              </a:buClr>
              <a:buFont typeface="Arial" panose="020B0604020202020204" pitchFamily="34" charset="0"/>
              <a:buChar char="•"/>
              <a:tabLst/>
              <a:defRPr sz="3600"/>
            </a:lvl3pPr>
            <a:lvl4pPr marL="923925" indent="-304800">
              <a:lnSpc>
                <a:spcPct val="100000"/>
              </a:lnSpc>
              <a:spcBef>
                <a:spcPts val="1200"/>
              </a:spcBef>
              <a:spcAft>
                <a:spcPts val="600"/>
              </a:spcAft>
              <a:buClr>
                <a:schemeClr val="tx1"/>
              </a:buClr>
              <a:buSzPct val="80000"/>
              <a:buFont typeface="Arial" panose="020B0604020202020204" pitchFamily="34" charset="0"/>
              <a:buChar char="•"/>
              <a:tabLst/>
              <a:defRPr sz="3200"/>
            </a:lvl4pPr>
            <a:lvl5pPr marL="619125" indent="0">
              <a:lnSpc>
                <a:spcPct val="100000"/>
              </a:lnSpc>
              <a:spcBef>
                <a:spcPts val="0"/>
              </a:spcBef>
              <a:spcAft>
                <a:spcPts val="500"/>
              </a:spcAft>
              <a:buClr>
                <a:schemeClr val="tx1"/>
              </a:buClr>
              <a:buSzPct val="80000"/>
              <a:buFont typeface="Arial" panose="020B0604020202020204" pitchFamily="34" charset="0"/>
              <a:buNone/>
              <a:tabLst/>
              <a:defRPr sz="3200"/>
            </a:lvl5pPr>
          </a:lstStyle>
          <a:p>
            <a:pPr lvl="0"/>
            <a:r>
              <a:rPr lang="en-US"/>
              <a:t>Click to edit Master text styles</a:t>
            </a:r>
          </a:p>
          <a:p>
            <a:pPr lvl="3"/>
            <a:r>
              <a:rPr lang="en-US"/>
              <a:t>Second level</a:t>
            </a:r>
          </a:p>
          <a:p>
            <a:pPr lvl="0"/>
            <a:r>
              <a:rPr lang="en-US"/>
              <a:t>Click to edit Master text styles</a:t>
            </a:r>
          </a:p>
          <a:p>
            <a:pPr lvl="3"/>
            <a:r>
              <a:rPr lang="en-US"/>
              <a:t>Second level</a:t>
            </a:r>
          </a:p>
        </p:txBody>
      </p:sp>
      <p:pic>
        <p:nvPicPr>
          <p:cNvPr id="5" name="Picture 4">
            <a:extLst>
              <a:ext uri="{FF2B5EF4-FFF2-40B4-BE49-F238E27FC236}">
                <a16:creationId xmlns:a16="http://schemas.microsoft.com/office/drawing/2014/main" id="{5E169578-164C-AF40-AAA2-A20ABB7A1364}"/>
              </a:ext>
            </a:extLst>
          </p:cNvPr>
          <p:cNvPicPr>
            <a:picLocks noChangeAspect="1"/>
          </p:cNvPicPr>
          <p:nvPr userDrawn="1"/>
        </p:nvPicPr>
        <p:blipFill>
          <a:blip r:embed="rId2"/>
          <a:stretch>
            <a:fillRect/>
          </a:stretch>
        </p:blipFill>
        <p:spPr>
          <a:xfrm rot="10800000">
            <a:off x="0" y="6045200"/>
            <a:ext cx="12192000" cy="812800"/>
          </a:xfrm>
          <a:prstGeom prst="rect">
            <a:avLst/>
          </a:prstGeom>
        </p:spPr>
      </p:pic>
      <p:pic>
        <p:nvPicPr>
          <p:cNvPr id="8" name="Picture 7">
            <a:extLst>
              <a:ext uri="{FF2B5EF4-FFF2-40B4-BE49-F238E27FC236}">
                <a16:creationId xmlns:a16="http://schemas.microsoft.com/office/drawing/2014/main" id="{C817FECD-9762-7546-962D-A3444025A410}"/>
              </a:ext>
            </a:extLst>
          </p:cNvPr>
          <p:cNvPicPr>
            <a:picLocks noChangeAspect="1"/>
          </p:cNvPicPr>
          <p:nvPr userDrawn="1"/>
        </p:nvPicPr>
        <p:blipFill>
          <a:blip r:embed="rId3"/>
          <a:stretch>
            <a:fillRect/>
          </a:stretch>
        </p:blipFill>
        <p:spPr>
          <a:xfrm>
            <a:off x="9815201" y="6370786"/>
            <a:ext cx="2092191" cy="220231"/>
          </a:xfrm>
          <a:prstGeom prst="rect">
            <a:avLst/>
          </a:prstGeom>
        </p:spPr>
      </p:pic>
    </p:spTree>
    <p:extLst>
      <p:ext uri="{BB962C8B-B14F-4D97-AF65-F5344CB8AC3E}">
        <p14:creationId xmlns:p14="http://schemas.microsoft.com/office/powerpoint/2010/main" val="2936045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8189843" cy="1293028"/>
          </a:xfrm>
          <a:prstGeom prst="rect">
            <a:avLst/>
          </a:prstGeom>
        </p:spPr>
        <p:txBody>
          <a:bodyPr anchor="ctr"/>
          <a:lstStyle>
            <a:lvl1pPr algn="l">
              <a:defRPr b="0">
                <a:solidFill>
                  <a:srgbClr val="C00000"/>
                </a:solidFill>
              </a:defRPr>
            </a:lvl1pPr>
          </a:lstStyle>
          <a:p>
            <a:r>
              <a:rPr lang="en-US"/>
              <a:t>Click to edit Master title style</a:t>
            </a:r>
          </a:p>
        </p:txBody>
      </p:sp>
      <p:sp>
        <p:nvSpPr>
          <p:cNvPr id="3" name="Content Placeholder 2"/>
          <p:cNvSpPr>
            <a:spLocks noGrp="1"/>
          </p:cNvSpPr>
          <p:nvPr>
            <p:ph idx="1"/>
          </p:nvPr>
        </p:nvSpPr>
        <p:spPr>
          <a:xfrm>
            <a:off x="685800" y="2194560"/>
            <a:ext cx="4881623" cy="4024125"/>
          </a:xfrm>
          <a:prstGeom prst="rect">
            <a:avLst/>
          </a:prstGeom>
        </p:spPr>
        <p:txBody>
          <a:bodyPr>
            <a:normAutofit/>
          </a:bodyPr>
          <a:lstStyle>
            <a:lvl1pPr marL="365125" indent="-365125">
              <a:lnSpc>
                <a:spcPct val="100000"/>
              </a:lnSpc>
              <a:spcBef>
                <a:spcPts val="1200"/>
              </a:spcBef>
              <a:spcAft>
                <a:spcPts val="600"/>
              </a:spcAft>
              <a:buClr>
                <a:srgbClr val="C00000"/>
              </a:buClr>
              <a:buFont typeface="Arial" panose="020B0604020202020204" pitchFamily="34" charset="0"/>
              <a:buChar char="•"/>
              <a:tabLst/>
              <a:defRPr sz="3200"/>
            </a:lvl1pPr>
            <a:lvl2pPr marL="466725" indent="-466725">
              <a:buClr>
                <a:srgbClr val="C00000"/>
              </a:buClr>
              <a:buFont typeface="Arial" panose="020B0604020202020204" pitchFamily="34" charset="0"/>
              <a:buChar char="•"/>
              <a:tabLst/>
              <a:defRPr sz="4000"/>
            </a:lvl2pPr>
            <a:lvl3pPr marL="466725" indent="-466725">
              <a:buClr>
                <a:srgbClr val="C00000"/>
              </a:buClr>
              <a:buFont typeface="Arial" panose="020B0604020202020204" pitchFamily="34" charset="0"/>
              <a:buChar char="•"/>
              <a:tabLst/>
              <a:defRPr sz="3600"/>
            </a:lvl3pPr>
            <a:lvl4pPr marL="923925" indent="-304800">
              <a:lnSpc>
                <a:spcPct val="100000"/>
              </a:lnSpc>
              <a:spcBef>
                <a:spcPts val="1200"/>
              </a:spcBef>
              <a:spcAft>
                <a:spcPts val="600"/>
              </a:spcAft>
              <a:buClr>
                <a:schemeClr val="tx1"/>
              </a:buClr>
              <a:buSzPct val="80000"/>
              <a:buFont typeface="Arial" panose="020B0604020202020204" pitchFamily="34" charset="0"/>
              <a:buChar char="•"/>
              <a:tabLst/>
              <a:defRPr sz="2400"/>
            </a:lvl4pPr>
            <a:lvl5pPr marL="619125" indent="0">
              <a:lnSpc>
                <a:spcPct val="100000"/>
              </a:lnSpc>
              <a:spcBef>
                <a:spcPts val="0"/>
              </a:spcBef>
              <a:spcAft>
                <a:spcPts val="500"/>
              </a:spcAft>
              <a:buClr>
                <a:schemeClr val="tx1"/>
              </a:buClr>
              <a:buSzPct val="80000"/>
              <a:buFont typeface="Arial" panose="020B0604020202020204" pitchFamily="34" charset="0"/>
              <a:buNone/>
              <a:tabLst/>
              <a:defRPr sz="3200"/>
            </a:lvl5pPr>
          </a:lstStyle>
          <a:p>
            <a:pPr lvl="0"/>
            <a:r>
              <a:rPr lang="en-US"/>
              <a:t>Click to edit Master text styles</a:t>
            </a:r>
          </a:p>
          <a:p>
            <a:pPr lvl="3"/>
            <a:r>
              <a:rPr lang="en-US"/>
              <a:t>Second level</a:t>
            </a:r>
          </a:p>
          <a:p>
            <a:pPr lvl="0"/>
            <a:r>
              <a:rPr lang="en-US"/>
              <a:t>Click to edit Master text styles</a:t>
            </a:r>
          </a:p>
          <a:p>
            <a:pPr lvl="3"/>
            <a:r>
              <a:rPr lang="en-US"/>
              <a:t>Second level</a:t>
            </a:r>
          </a:p>
        </p:txBody>
      </p:sp>
      <p:pic>
        <p:nvPicPr>
          <p:cNvPr id="5" name="Picture 4">
            <a:extLst>
              <a:ext uri="{FF2B5EF4-FFF2-40B4-BE49-F238E27FC236}">
                <a16:creationId xmlns:a16="http://schemas.microsoft.com/office/drawing/2014/main" id="{5E169578-164C-AF40-AAA2-A20ABB7A1364}"/>
              </a:ext>
            </a:extLst>
          </p:cNvPr>
          <p:cNvPicPr>
            <a:picLocks noChangeAspect="1"/>
          </p:cNvPicPr>
          <p:nvPr userDrawn="1"/>
        </p:nvPicPr>
        <p:blipFill>
          <a:blip r:embed="rId2"/>
          <a:stretch>
            <a:fillRect/>
          </a:stretch>
        </p:blipFill>
        <p:spPr>
          <a:xfrm rot="10800000">
            <a:off x="0" y="6045200"/>
            <a:ext cx="12192000" cy="812800"/>
          </a:xfrm>
          <a:prstGeom prst="rect">
            <a:avLst/>
          </a:prstGeom>
        </p:spPr>
      </p:pic>
      <p:pic>
        <p:nvPicPr>
          <p:cNvPr id="8" name="Picture 7">
            <a:extLst>
              <a:ext uri="{FF2B5EF4-FFF2-40B4-BE49-F238E27FC236}">
                <a16:creationId xmlns:a16="http://schemas.microsoft.com/office/drawing/2014/main" id="{C817FECD-9762-7546-962D-A3444025A410}"/>
              </a:ext>
            </a:extLst>
          </p:cNvPr>
          <p:cNvPicPr>
            <a:picLocks noChangeAspect="1"/>
          </p:cNvPicPr>
          <p:nvPr userDrawn="1"/>
        </p:nvPicPr>
        <p:blipFill>
          <a:blip r:embed="rId3"/>
          <a:stretch>
            <a:fillRect/>
          </a:stretch>
        </p:blipFill>
        <p:spPr>
          <a:xfrm>
            <a:off x="9815201" y="6370786"/>
            <a:ext cx="2092191" cy="220231"/>
          </a:xfrm>
          <a:prstGeom prst="rect">
            <a:avLst/>
          </a:prstGeom>
        </p:spPr>
      </p:pic>
      <p:sp>
        <p:nvSpPr>
          <p:cNvPr id="6" name="Content Placeholder 2">
            <a:extLst>
              <a:ext uri="{FF2B5EF4-FFF2-40B4-BE49-F238E27FC236}">
                <a16:creationId xmlns:a16="http://schemas.microsoft.com/office/drawing/2014/main" id="{988FEAFF-4333-9D42-A52F-E6DD4489E2A0}"/>
              </a:ext>
            </a:extLst>
          </p:cNvPr>
          <p:cNvSpPr>
            <a:spLocks noGrp="1"/>
          </p:cNvSpPr>
          <p:nvPr>
            <p:ph idx="10"/>
          </p:nvPr>
        </p:nvSpPr>
        <p:spPr>
          <a:xfrm>
            <a:off x="6438900" y="2137912"/>
            <a:ext cx="4881623" cy="4024125"/>
          </a:xfrm>
          <a:prstGeom prst="rect">
            <a:avLst/>
          </a:prstGeom>
        </p:spPr>
        <p:txBody>
          <a:bodyPr>
            <a:normAutofit/>
          </a:bodyPr>
          <a:lstStyle>
            <a:lvl1pPr marL="365125" indent="-365125">
              <a:lnSpc>
                <a:spcPct val="100000"/>
              </a:lnSpc>
              <a:spcBef>
                <a:spcPts val="1200"/>
              </a:spcBef>
              <a:spcAft>
                <a:spcPts val="600"/>
              </a:spcAft>
              <a:buClr>
                <a:srgbClr val="C00000"/>
              </a:buClr>
              <a:buFont typeface="Arial" panose="020B0604020202020204" pitchFamily="34" charset="0"/>
              <a:buChar char="•"/>
              <a:tabLst/>
              <a:defRPr sz="3200"/>
            </a:lvl1pPr>
            <a:lvl2pPr marL="466725" indent="-466725">
              <a:buClr>
                <a:srgbClr val="C00000"/>
              </a:buClr>
              <a:buFont typeface="Arial" panose="020B0604020202020204" pitchFamily="34" charset="0"/>
              <a:buChar char="•"/>
              <a:tabLst/>
              <a:defRPr sz="4000"/>
            </a:lvl2pPr>
            <a:lvl3pPr marL="466725" indent="-466725">
              <a:buClr>
                <a:srgbClr val="C00000"/>
              </a:buClr>
              <a:buFont typeface="Arial" panose="020B0604020202020204" pitchFamily="34" charset="0"/>
              <a:buChar char="•"/>
              <a:tabLst/>
              <a:defRPr sz="3600"/>
            </a:lvl3pPr>
            <a:lvl4pPr marL="923925" indent="-304800">
              <a:lnSpc>
                <a:spcPct val="100000"/>
              </a:lnSpc>
              <a:spcBef>
                <a:spcPts val="1200"/>
              </a:spcBef>
              <a:spcAft>
                <a:spcPts val="600"/>
              </a:spcAft>
              <a:buClr>
                <a:schemeClr val="tx1"/>
              </a:buClr>
              <a:buSzPct val="80000"/>
              <a:buFont typeface="Arial" panose="020B0604020202020204" pitchFamily="34" charset="0"/>
              <a:buChar char="•"/>
              <a:tabLst/>
              <a:defRPr sz="2400"/>
            </a:lvl4pPr>
            <a:lvl5pPr marL="619125" indent="0">
              <a:lnSpc>
                <a:spcPct val="100000"/>
              </a:lnSpc>
              <a:spcBef>
                <a:spcPts val="0"/>
              </a:spcBef>
              <a:spcAft>
                <a:spcPts val="500"/>
              </a:spcAft>
              <a:buClr>
                <a:schemeClr val="tx1"/>
              </a:buClr>
              <a:buSzPct val="80000"/>
              <a:buFont typeface="Arial" panose="020B0604020202020204" pitchFamily="34" charset="0"/>
              <a:buNone/>
              <a:tabLst/>
              <a:defRPr sz="3200"/>
            </a:lvl5pPr>
          </a:lstStyle>
          <a:p>
            <a:pPr lvl="0"/>
            <a:r>
              <a:rPr lang="en-US"/>
              <a:t>Click to edit Master text styles</a:t>
            </a:r>
          </a:p>
          <a:p>
            <a:pPr lvl="3"/>
            <a:r>
              <a:rPr lang="en-US"/>
              <a:t>Second level</a:t>
            </a:r>
          </a:p>
          <a:p>
            <a:pPr lvl="0"/>
            <a:r>
              <a:rPr lang="en-US"/>
              <a:t>Click to edit Master text styles</a:t>
            </a:r>
          </a:p>
          <a:p>
            <a:pPr lvl="3"/>
            <a:r>
              <a:rPr lang="en-US"/>
              <a:t>Second level</a:t>
            </a:r>
          </a:p>
        </p:txBody>
      </p:sp>
    </p:spTree>
    <p:extLst>
      <p:ext uri="{BB962C8B-B14F-4D97-AF65-F5344CB8AC3E}">
        <p14:creationId xmlns:p14="http://schemas.microsoft.com/office/powerpoint/2010/main" val="531597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Slid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3981027"/>
          </a:xfrm>
          <a:prstGeom prst="rect">
            <a:avLst/>
          </a:prstGeom>
        </p:spPr>
        <p:txBody>
          <a:bodyPr anchor="ctr">
            <a:normAutofit/>
          </a:bodyPr>
          <a:lstStyle>
            <a:lvl1pPr algn="ctr">
              <a:defRPr sz="4000">
                <a:solidFill>
                  <a:srgbClr val="C00000"/>
                </a:solidFill>
              </a:defRPr>
            </a:lvl1pPr>
          </a:lstStyle>
          <a:p>
            <a:r>
              <a:rPr lang="en-US"/>
              <a:t>Click to edit Master title style</a:t>
            </a:r>
          </a:p>
        </p:txBody>
      </p:sp>
      <p:pic>
        <p:nvPicPr>
          <p:cNvPr id="8" name="Picture 7" descr="A picture containing background pattern&#10;&#10;Description automatically generated">
            <a:extLst>
              <a:ext uri="{FF2B5EF4-FFF2-40B4-BE49-F238E27FC236}">
                <a16:creationId xmlns:a16="http://schemas.microsoft.com/office/drawing/2014/main" id="{7F8328A0-D5F5-F743-BFEC-01AA66DEEE49}"/>
              </a:ext>
            </a:extLst>
          </p:cNvPr>
          <p:cNvPicPr>
            <a:picLocks noChangeAspect="1"/>
          </p:cNvPicPr>
          <p:nvPr userDrawn="1"/>
        </p:nvPicPr>
        <p:blipFill>
          <a:blip r:embed="rId3"/>
          <a:stretch>
            <a:fillRect/>
          </a:stretch>
        </p:blipFill>
        <p:spPr>
          <a:xfrm>
            <a:off x="0" y="4375150"/>
            <a:ext cx="12192000" cy="2489200"/>
          </a:xfrm>
          <a:prstGeom prst="rect">
            <a:avLst/>
          </a:prstGeom>
        </p:spPr>
      </p:pic>
      <p:pic>
        <p:nvPicPr>
          <p:cNvPr id="10" name="Picture 9">
            <a:extLst>
              <a:ext uri="{FF2B5EF4-FFF2-40B4-BE49-F238E27FC236}">
                <a16:creationId xmlns:a16="http://schemas.microsoft.com/office/drawing/2014/main" id="{254487BF-10B4-9548-8FA7-16052EC92C76}"/>
              </a:ext>
            </a:extLst>
          </p:cNvPr>
          <p:cNvPicPr>
            <a:picLocks noChangeAspect="1"/>
          </p:cNvPicPr>
          <p:nvPr userDrawn="1"/>
        </p:nvPicPr>
        <p:blipFill>
          <a:blip r:embed="rId4"/>
          <a:stretch>
            <a:fillRect/>
          </a:stretch>
        </p:blipFill>
        <p:spPr>
          <a:xfrm>
            <a:off x="9655374" y="6366934"/>
            <a:ext cx="2341605" cy="328646"/>
          </a:xfrm>
          <a:prstGeom prst="rect">
            <a:avLst/>
          </a:prstGeom>
        </p:spPr>
      </p:pic>
    </p:spTree>
    <p:extLst>
      <p:ext uri="{BB962C8B-B14F-4D97-AF65-F5344CB8AC3E}">
        <p14:creationId xmlns:p14="http://schemas.microsoft.com/office/powerpoint/2010/main" val="2350755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21E22C-EDFA-A24F-A872-F3A9457A4327}"/>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background pattern&#10;&#10;Description automatically generated">
            <a:extLst>
              <a:ext uri="{FF2B5EF4-FFF2-40B4-BE49-F238E27FC236}">
                <a16:creationId xmlns:a16="http://schemas.microsoft.com/office/drawing/2014/main" id="{DE29593B-F883-664D-B7C3-2D4D749CAF91}"/>
              </a:ext>
            </a:extLst>
          </p:cNvPr>
          <p:cNvPicPr>
            <a:picLocks noChangeAspect="1"/>
          </p:cNvPicPr>
          <p:nvPr userDrawn="1"/>
        </p:nvPicPr>
        <p:blipFill>
          <a:blip r:embed="rId2"/>
          <a:stretch>
            <a:fillRect/>
          </a:stretch>
        </p:blipFill>
        <p:spPr>
          <a:xfrm rot="5400000">
            <a:off x="-2147103" y="2147103"/>
            <a:ext cx="6856784" cy="2562578"/>
          </a:xfrm>
          <a:prstGeom prst="rect">
            <a:avLst/>
          </a:prstGeom>
        </p:spPr>
      </p:pic>
      <p:pic>
        <p:nvPicPr>
          <p:cNvPr id="5" name="Picture 4">
            <a:extLst>
              <a:ext uri="{FF2B5EF4-FFF2-40B4-BE49-F238E27FC236}">
                <a16:creationId xmlns:a16="http://schemas.microsoft.com/office/drawing/2014/main" id="{17A25119-8B1D-164E-B91E-4ADDEEBD1C32}"/>
              </a:ext>
            </a:extLst>
          </p:cNvPr>
          <p:cNvPicPr>
            <a:picLocks noChangeAspect="1"/>
          </p:cNvPicPr>
          <p:nvPr userDrawn="1"/>
        </p:nvPicPr>
        <p:blipFill>
          <a:blip r:embed="rId3"/>
          <a:stretch>
            <a:fillRect/>
          </a:stretch>
        </p:blipFill>
        <p:spPr>
          <a:xfrm>
            <a:off x="9655374" y="6366934"/>
            <a:ext cx="2341605" cy="328646"/>
          </a:xfrm>
          <a:prstGeom prst="rect">
            <a:avLst/>
          </a:prstGeom>
        </p:spPr>
      </p:pic>
      <p:sp>
        <p:nvSpPr>
          <p:cNvPr id="8" name="Title 1">
            <a:extLst>
              <a:ext uri="{FF2B5EF4-FFF2-40B4-BE49-F238E27FC236}">
                <a16:creationId xmlns:a16="http://schemas.microsoft.com/office/drawing/2014/main" id="{AAAB63AE-6E26-2648-BB18-0ED3BD47401E}"/>
              </a:ext>
            </a:extLst>
          </p:cNvPr>
          <p:cNvSpPr>
            <a:spLocks noGrp="1"/>
          </p:cNvSpPr>
          <p:nvPr>
            <p:ph type="title"/>
          </p:nvPr>
        </p:nvSpPr>
        <p:spPr>
          <a:xfrm>
            <a:off x="2562579" y="639315"/>
            <a:ext cx="8189843" cy="1293028"/>
          </a:xfrm>
          <a:prstGeom prst="rect">
            <a:avLst/>
          </a:prstGeom>
        </p:spPr>
        <p:txBody>
          <a:bodyPr anchor="ctr"/>
          <a:lstStyle>
            <a:lvl1pPr algn="l">
              <a:defRPr b="0">
                <a:solidFill>
                  <a:srgbClr val="C00000"/>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942CAA90-0467-6345-BDA2-723E4271CC0F}"/>
              </a:ext>
            </a:extLst>
          </p:cNvPr>
          <p:cNvSpPr>
            <a:spLocks noGrp="1"/>
          </p:cNvSpPr>
          <p:nvPr>
            <p:ph idx="1"/>
          </p:nvPr>
        </p:nvSpPr>
        <p:spPr>
          <a:xfrm>
            <a:off x="2562579" y="2194560"/>
            <a:ext cx="8189843" cy="4024125"/>
          </a:xfrm>
          <a:prstGeom prst="rect">
            <a:avLst/>
          </a:prstGeom>
        </p:spPr>
        <p:txBody>
          <a:bodyPr>
            <a:normAutofit/>
          </a:bodyPr>
          <a:lstStyle>
            <a:lvl1pPr marL="365125" indent="-365125">
              <a:buClr>
                <a:srgbClr val="C00000"/>
              </a:buClr>
              <a:buFont typeface="Arial" panose="020B0604020202020204" pitchFamily="34" charset="0"/>
              <a:buChar char="•"/>
              <a:tabLst/>
              <a:defRPr sz="4000"/>
            </a:lvl1pPr>
            <a:lvl2pPr marL="466725" indent="-466725">
              <a:buClr>
                <a:srgbClr val="C00000"/>
              </a:buClr>
              <a:buFont typeface="Arial" panose="020B0604020202020204" pitchFamily="34" charset="0"/>
              <a:buChar char="•"/>
              <a:tabLst/>
              <a:defRPr sz="4000"/>
            </a:lvl2pPr>
            <a:lvl3pPr marL="466725" indent="-466725">
              <a:buClr>
                <a:srgbClr val="C00000"/>
              </a:buClr>
              <a:buFont typeface="Arial" panose="020B0604020202020204" pitchFamily="34" charset="0"/>
              <a:buChar char="•"/>
              <a:tabLst/>
              <a:defRPr sz="3600"/>
            </a:lvl3pPr>
            <a:lvl4pPr marL="923925" indent="-304800">
              <a:buClr>
                <a:schemeClr val="tx1"/>
              </a:buClr>
              <a:buSzPct val="80000"/>
              <a:buFont typeface="Arial" panose="020B0604020202020204" pitchFamily="34" charset="0"/>
              <a:buChar char="•"/>
              <a:tabLst/>
              <a:defRPr sz="3200"/>
            </a:lvl4pPr>
            <a:lvl5pPr marL="923925" indent="-304800">
              <a:buClr>
                <a:schemeClr val="tx1"/>
              </a:buClr>
              <a:buSzPct val="80000"/>
              <a:buFont typeface="Arial" panose="020B0604020202020204" pitchFamily="34" charset="0"/>
              <a:buChar char="•"/>
              <a:tabLst/>
              <a:defRPr sz="3200"/>
            </a:lvl5pPr>
          </a:lstStyle>
          <a:p>
            <a:pPr lvl="0"/>
            <a:r>
              <a:rPr lang="en-US"/>
              <a:t>Click to edit Master text styles</a:t>
            </a:r>
          </a:p>
          <a:p>
            <a:pPr lvl="3"/>
            <a:r>
              <a:rPr lang="en-US"/>
              <a:t>Second level</a:t>
            </a:r>
          </a:p>
          <a:p>
            <a:pPr lvl="4"/>
            <a:r>
              <a:rPr lang="en-US"/>
              <a:t>Third level</a:t>
            </a:r>
          </a:p>
        </p:txBody>
      </p:sp>
    </p:spTree>
    <p:extLst>
      <p:ext uri="{BB962C8B-B14F-4D97-AF65-F5344CB8AC3E}">
        <p14:creationId xmlns:p14="http://schemas.microsoft.com/office/powerpoint/2010/main" val="4050500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5369591-A339-374D-90DD-621B398DE42D}"/>
              </a:ext>
            </a:extLst>
          </p:cNvPr>
          <p:cNvPicPr>
            <a:picLocks noChangeAspect="1"/>
          </p:cNvPicPr>
          <p:nvPr userDrawn="1"/>
        </p:nvPicPr>
        <p:blipFill>
          <a:blip r:embed="rId2"/>
          <a:stretch>
            <a:fillRect/>
          </a:stretch>
        </p:blipFill>
        <p:spPr>
          <a:xfrm>
            <a:off x="0" y="4368800"/>
            <a:ext cx="12192000" cy="2489200"/>
          </a:xfrm>
          <a:prstGeom prst="rect">
            <a:avLst/>
          </a:prstGeom>
        </p:spPr>
      </p:pic>
      <p:pic>
        <p:nvPicPr>
          <p:cNvPr id="5" name="Picture 4">
            <a:extLst>
              <a:ext uri="{FF2B5EF4-FFF2-40B4-BE49-F238E27FC236}">
                <a16:creationId xmlns:a16="http://schemas.microsoft.com/office/drawing/2014/main" id="{E226BB9A-C63B-254E-915A-42B28F3277D4}"/>
              </a:ext>
            </a:extLst>
          </p:cNvPr>
          <p:cNvPicPr>
            <a:picLocks noChangeAspect="1"/>
          </p:cNvPicPr>
          <p:nvPr userDrawn="1"/>
        </p:nvPicPr>
        <p:blipFill>
          <a:blip r:embed="rId3"/>
          <a:stretch>
            <a:fillRect/>
          </a:stretch>
        </p:blipFill>
        <p:spPr>
          <a:xfrm>
            <a:off x="9655374" y="6366934"/>
            <a:ext cx="2341605" cy="328646"/>
          </a:xfrm>
          <a:prstGeom prst="rect">
            <a:avLst/>
          </a:prstGeom>
        </p:spPr>
      </p:pic>
      <p:sp>
        <p:nvSpPr>
          <p:cNvPr id="4" name="Title 1">
            <a:extLst>
              <a:ext uri="{FF2B5EF4-FFF2-40B4-BE49-F238E27FC236}">
                <a16:creationId xmlns:a16="http://schemas.microsoft.com/office/drawing/2014/main" id="{197BB798-CC5F-F547-974C-060C7AA6B852}"/>
              </a:ext>
            </a:extLst>
          </p:cNvPr>
          <p:cNvSpPr>
            <a:spLocks noGrp="1"/>
          </p:cNvSpPr>
          <p:nvPr>
            <p:ph type="title" hasCustomPrompt="1"/>
          </p:nvPr>
        </p:nvSpPr>
        <p:spPr>
          <a:xfrm>
            <a:off x="685800" y="639315"/>
            <a:ext cx="8189843" cy="1293028"/>
          </a:xfrm>
          <a:prstGeom prst="rect">
            <a:avLst/>
          </a:prstGeom>
        </p:spPr>
        <p:txBody>
          <a:bodyPr anchor="ctr"/>
          <a:lstStyle>
            <a:lvl1pPr algn="l">
              <a:defRPr b="0">
                <a:solidFill>
                  <a:srgbClr val="C00000"/>
                </a:solidFill>
              </a:defRPr>
            </a:lvl1pPr>
          </a:lstStyle>
          <a:p>
            <a:r>
              <a:rPr lang="en-US"/>
              <a:t>Thank you</a:t>
            </a:r>
          </a:p>
        </p:txBody>
      </p:sp>
      <p:sp>
        <p:nvSpPr>
          <p:cNvPr id="6" name="Content Placeholder 2">
            <a:extLst>
              <a:ext uri="{FF2B5EF4-FFF2-40B4-BE49-F238E27FC236}">
                <a16:creationId xmlns:a16="http://schemas.microsoft.com/office/drawing/2014/main" id="{A2DE7945-21A2-8248-88D2-8236EE19DD46}"/>
              </a:ext>
            </a:extLst>
          </p:cNvPr>
          <p:cNvSpPr>
            <a:spLocks noGrp="1"/>
          </p:cNvSpPr>
          <p:nvPr>
            <p:ph idx="1"/>
          </p:nvPr>
        </p:nvSpPr>
        <p:spPr>
          <a:xfrm>
            <a:off x="685800" y="2194560"/>
            <a:ext cx="10820400" cy="4024125"/>
          </a:xfrm>
          <a:prstGeom prst="rect">
            <a:avLst/>
          </a:prstGeom>
        </p:spPr>
        <p:txBody>
          <a:bodyPr>
            <a:normAutofit/>
          </a:bodyPr>
          <a:lstStyle>
            <a:lvl1pPr marL="365125" indent="-365125">
              <a:buClr>
                <a:srgbClr val="C00000"/>
              </a:buClr>
              <a:buFont typeface="Arial" panose="020B0604020202020204" pitchFamily="34" charset="0"/>
              <a:buChar char="•"/>
              <a:tabLst/>
              <a:defRPr sz="4000"/>
            </a:lvl1pPr>
            <a:lvl2pPr marL="466725" indent="-466725">
              <a:buClr>
                <a:srgbClr val="C00000"/>
              </a:buClr>
              <a:buFont typeface="Arial" panose="020B0604020202020204" pitchFamily="34" charset="0"/>
              <a:buChar char="•"/>
              <a:tabLst/>
              <a:defRPr sz="4000"/>
            </a:lvl2pPr>
            <a:lvl3pPr marL="466725" indent="-466725">
              <a:buClr>
                <a:srgbClr val="C00000"/>
              </a:buClr>
              <a:buFont typeface="Arial" panose="020B0604020202020204" pitchFamily="34" charset="0"/>
              <a:buChar char="•"/>
              <a:tabLst/>
              <a:defRPr sz="3600"/>
            </a:lvl3pPr>
            <a:lvl4pPr marL="923925" indent="-304800">
              <a:buClr>
                <a:schemeClr val="tx1"/>
              </a:buClr>
              <a:buSzPct val="80000"/>
              <a:buFont typeface="Arial" panose="020B0604020202020204" pitchFamily="34" charset="0"/>
              <a:buChar char="•"/>
              <a:tabLst/>
              <a:defRPr sz="3200"/>
            </a:lvl4pPr>
            <a:lvl5pPr marL="923925" indent="-304800">
              <a:buClr>
                <a:schemeClr val="tx1"/>
              </a:buClr>
              <a:buSzPct val="80000"/>
              <a:buFont typeface="Arial" panose="020B0604020202020204" pitchFamily="34" charset="0"/>
              <a:buChar char="•"/>
              <a:tabLst/>
              <a:defRPr sz="3200"/>
            </a:lvl5pPr>
          </a:lstStyle>
          <a:p>
            <a:pPr lvl="0"/>
            <a:r>
              <a:rPr lang="en-US"/>
              <a:t>Click to edit Master text styles</a:t>
            </a:r>
          </a:p>
          <a:p>
            <a:pPr lvl="3"/>
            <a:r>
              <a:rPr lang="en-US"/>
              <a:t>Second level</a:t>
            </a:r>
          </a:p>
          <a:p>
            <a:pPr lvl="4"/>
            <a:r>
              <a:rPr lang="en-US"/>
              <a:t>Third level</a:t>
            </a:r>
          </a:p>
        </p:txBody>
      </p:sp>
    </p:spTree>
    <p:extLst>
      <p:ext uri="{BB962C8B-B14F-4D97-AF65-F5344CB8AC3E}">
        <p14:creationId xmlns:p14="http://schemas.microsoft.com/office/powerpoint/2010/main" val="3883339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00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064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6229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0" name="Picture 9">
            <a:extLst>
              <a:ext uri="{FF2B5EF4-FFF2-40B4-BE49-F238E27FC236}">
                <a16:creationId xmlns:a16="http://schemas.microsoft.com/office/drawing/2014/main" id="{721AAE22-A6E2-644D-AB8F-832563FD1EC3}"/>
              </a:ext>
            </a:extLst>
          </p:cNvPr>
          <p:cNvPicPr>
            <a:picLocks noChangeAspect="1"/>
          </p:cNvPicPr>
          <p:nvPr userDrawn="1"/>
        </p:nvPicPr>
        <p:blipFill>
          <a:blip r:embed="rId12"/>
          <a:stretch>
            <a:fillRect/>
          </a:stretch>
        </p:blipFill>
        <p:spPr>
          <a:xfrm flipH="1">
            <a:off x="0" y="0"/>
            <a:ext cx="12192000" cy="1447800"/>
          </a:xfrm>
          <a:prstGeom prst="rect">
            <a:avLst/>
          </a:prstGeom>
        </p:spPr>
      </p:pic>
    </p:spTree>
    <p:extLst>
      <p:ext uri="{BB962C8B-B14F-4D97-AF65-F5344CB8AC3E}">
        <p14:creationId xmlns:p14="http://schemas.microsoft.com/office/powerpoint/2010/main" val="3631896017"/>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55" r:id="rId3"/>
    <p:sldLayoutId id="2147483849" r:id="rId4"/>
    <p:sldLayoutId id="2147483854" r:id="rId5"/>
    <p:sldLayoutId id="2147483853" r:id="rId6"/>
    <p:sldLayoutId id="2147483856" r:id="rId7"/>
    <p:sldLayoutId id="2147483857" r:id="rId8"/>
    <p:sldLayoutId id="2147483859" r:id="rId9"/>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80A1ABE-4DAD-5243-AB41-0A913C36D4C5}"/>
              </a:ext>
            </a:extLst>
          </p:cNvPr>
          <p:cNvSpPr txBox="1">
            <a:spLocks/>
          </p:cNvSpPr>
          <p:nvPr/>
        </p:nvSpPr>
        <p:spPr>
          <a:xfrm>
            <a:off x="1371597" y="3694373"/>
            <a:ext cx="9448800" cy="68580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6000" b="0" kern="1200" cap="all" baseline="0">
                <a:solidFill>
                  <a:schemeClr val="tx1"/>
                </a:solidFill>
                <a:latin typeface="+mj-lt"/>
                <a:ea typeface="+mj-ea"/>
                <a:cs typeface="+mj-cs"/>
              </a:defRPr>
            </a:lvl1pPr>
          </a:lstStyle>
          <a:p>
            <a:pPr algn="ctr"/>
            <a:r>
              <a:rPr lang="en-US" sz="3200" cap="none">
                <a:latin typeface="+mn-lt"/>
              </a:rPr>
              <a:t>Institutional Self-Evaluation Report Working Meeting</a:t>
            </a:r>
          </a:p>
        </p:txBody>
      </p:sp>
      <p:sp>
        <p:nvSpPr>
          <p:cNvPr id="7" name="Subtitle 2">
            <a:extLst>
              <a:ext uri="{FF2B5EF4-FFF2-40B4-BE49-F238E27FC236}">
                <a16:creationId xmlns:a16="http://schemas.microsoft.com/office/drawing/2014/main" id="{078297B8-9694-C54E-B636-D55AB4CA0938}"/>
              </a:ext>
            </a:extLst>
          </p:cNvPr>
          <p:cNvSpPr txBox="1">
            <a:spLocks/>
          </p:cNvSpPr>
          <p:nvPr/>
        </p:nvSpPr>
        <p:spPr>
          <a:xfrm>
            <a:off x="2604175" y="5346382"/>
            <a:ext cx="3375378" cy="6858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a:t>May 27, 2022</a:t>
            </a:r>
          </a:p>
        </p:txBody>
      </p:sp>
      <p:pic>
        <p:nvPicPr>
          <p:cNvPr id="3" name="Picture 2">
            <a:extLst>
              <a:ext uri="{FF2B5EF4-FFF2-40B4-BE49-F238E27FC236}">
                <a16:creationId xmlns:a16="http://schemas.microsoft.com/office/drawing/2014/main" id="{4D4C0130-21AE-1243-BF92-7C436E4A2F0F}"/>
              </a:ext>
            </a:extLst>
          </p:cNvPr>
          <p:cNvPicPr>
            <a:picLocks noChangeAspect="1"/>
          </p:cNvPicPr>
          <p:nvPr/>
        </p:nvPicPr>
        <p:blipFill>
          <a:blip r:embed="rId3"/>
          <a:stretch>
            <a:fillRect/>
          </a:stretch>
        </p:blipFill>
        <p:spPr>
          <a:xfrm>
            <a:off x="1371597" y="1511618"/>
            <a:ext cx="9716950" cy="2311964"/>
          </a:xfrm>
          <a:prstGeom prst="rect">
            <a:avLst/>
          </a:prstGeom>
        </p:spPr>
      </p:pic>
    </p:spTree>
    <p:extLst>
      <p:ext uri="{BB962C8B-B14F-4D97-AF65-F5344CB8AC3E}">
        <p14:creationId xmlns:p14="http://schemas.microsoft.com/office/powerpoint/2010/main" val="2700048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p:txBody>
          <a:bodyPr lIns="91440" tIns="45720" rIns="91440" bIns="45720" anchor="t">
            <a:normAutofit fontScale="85000" lnSpcReduction="20000"/>
          </a:bodyPr>
          <a:lstStyle/>
          <a:p>
            <a:pPr marL="1218565" indent="-1828165">
              <a:buNone/>
            </a:pPr>
            <a:r>
              <a:rPr lang="en-US" sz="4200" b="1"/>
              <a:t>Standard Statement:</a:t>
            </a:r>
          </a:p>
          <a:p>
            <a:pPr marL="1218565" indent="-1828165">
              <a:buNone/>
            </a:pPr>
            <a:endParaRPr lang="en-US" b="1">
              <a:ea typeface="+mn-lt"/>
              <a:cs typeface="+mn-lt"/>
            </a:endParaRPr>
          </a:p>
          <a:p>
            <a:pPr lvl="1">
              <a:buFont typeface="Arial"/>
              <a:buChar char="•"/>
            </a:pPr>
            <a:r>
              <a:rPr lang="en-US" b="1">
                <a:ea typeface="+mn-lt"/>
                <a:cs typeface="+mn-lt"/>
              </a:rPr>
              <a:t>IV.A.7: </a:t>
            </a:r>
            <a:r>
              <a:rPr lang="en-US">
                <a:ea typeface="+mn-lt"/>
                <a:cs typeface="+mn-lt"/>
              </a:rPr>
              <a:t>Leadership roles and the institution’s governance and decision-making policies, procedures, and processes are regularly evaluated to assure their integrity and effectiveness. The institution widely communicates the results of these evaluations and uses them as the basis for improvement.</a:t>
            </a:r>
          </a:p>
          <a:p>
            <a:pPr marL="0" indent="0">
              <a:buNone/>
            </a:pPr>
            <a:endParaRPr lang="en-US"/>
          </a:p>
        </p:txBody>
      </p:sp>
    </p:spTree>
    <p:extLst>
      <p:ext uri="{BB962C8B-B14F-4D97-AF65-F5344CB8AC3E}">
        <p14:creationId xmlns:p14="http://schemas.microsoft.com/office/powerpoint/2010/main" val="2746944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45679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7238" y="2167472"/>
            <a:ext cx="10515600" cy="4351339"/>
          </a:xfrm>
        </p:spPr>
        <p:txBody>
          <a:bodyPr lIns="91440" tIns="45720" rIns="91440" bIns="45720" anchor="t">
            <a:normAutofit fontScale="77500" lnSpcReduction="20000"/>
          </a:bodyPr>
          <a:lstStyle/>
          <a:p>
            <a:pPr marL="0" indent="0">
              <a:buNone/>
            </a:pPr>
            <a:r>
              <a:rPr lang="en-US" sz="4600" b="1"/>
              <a:t>Step 1: What is the Standard Area?</a:t>
            </a:r>
            <a:endParaRPr lang="en-US" sz="4600"/>
          </a:p>
          <a:p>
            <a:pPr marL="0" indent="0">
              <a:buNone/>
            </a:pPr>
            <a:endParaRPr lang="en-US" b="1"/>
          </a:p>
          <a:p>
            <a:pPr marL="0" indent="0">
              <a:buNone/>
            </a:pPr>
            <a:r>
              <a:rPr lang="en-US" b="1">
                <a:ea typeface="+mn-lt"/>
                <a:cs typeface="+mn-lt"/>
              </a:rPr>
              <a:t>IV.A.7: </a:t>
            </a:r>
            <a:r>
              <a:rPr lang="en-US">
                <a:ea typeface="+mn-lt"/>
                <a:cs typeface="+mn-lt"/>
              </a:rPr>
              <a:t>Leadership roles and the institution’s governance and decision-making policies, procedures, and processes are regularly evaluated to assure their integrity and effectiveness. The institution widely communicates the results of these evaluations and uses them as the basis for improvement.</a:t>
            </a:r>
          </a:p>
          <a:p>
            <a:pPr marL="2132965" indent="-2132965">
              <a:buNone/>
            </a:pPr>
            <a:endParaRPr lang="en-US"/>
          </a:p>
        </p:txBody>
      </p:sp>
    </p:spTree>
    <p:extLst>
      <p:ext uri="{BB962C8B-B14F-4D97-AF65-F5344CB8AC3E}">
        <p14:creationId xmlns:p14="http://schemas.microsoft.com/office/powerpoint/2010/main" val="2734934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84AF-593F-0D44-A1FB-9A52DA88AED2}"/>
              </a:ext>
            </a:extLst>
          </p:cNvPr>
          <p:cNvSpPr>
            <a:spLocks noGrp="1"/>
          </p:cNvSpPr>
          <p:nvPr>
            <p:ph type="title"/>
          </p:nvPr>
        </p:nvSpPr>
        <p:spPr>
          <a:xfrm>
            <a:off x="1542361" y="899894"/>
            <a:ext cx="10040039" cy="781391"/>
          </a:xfrm>
          <a:prstGeom prst="rect">
            <a:avLst/>
          </a:prstGeom>
        </p:spPr>
        <p:txBody>
          <a:bodyPr/>
          <a:lstStyle/>
          <a:p>
            <a:pPr algn="ctr"/>
            <a:r>
              <a:rPr lang="en-US" sz="3600"/>
              <a:t>Standards of Institutional Practice</a:t>
            </a:r>
            <a:br>
              <a:rPr lang="en-US"/>
            </a:br>
            <a:endParaRPr lang="en-US"/>
          </a:p>
        </p:txBody>
      </p:sp>
      <p:sp>
        <p:nvSpPr>
          <p:cNvPr id="5" name="Rectangle 4">
            <a:extLst>
              <a:ext uri="{FF2B5EF4-FFF2-40B4-BE49-F238E27FC236}">
                <a16:creationId xmlns:a16="http://schemas.microsoft.com/office/drawing/2014/main" id="{E8298FCE-111F-8B47-889D-F344802686FB}"/>
              </a:ext>
            </a:extLst>
          </p:cNvPr>
          <p:cNvSpPr/>
          <p:nvPr/>
        </p:nvSpPr>
        <p:spPr>
          <a:xfrm>
            <a:off x="954903" y="1735278"/>
            <a:ext cx="2546391" cy="4153893"/>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a:t>
            </a:r>
          </a:p>
          <a:p>
            <a:pPr algn="ctr"/>
            <a:r>
              <a:rPr lang="en-US" sz="1600" b="1">
                <a:solidFill>
                  <a:schemeClr val="tx1"/>
                </a:solidFill>
              </a:rPr>
              <a:t>Mission, Academic Quality and Institutional Effectiveness, &amp; Integrity</a:t>
            </a:r>
          </a:p>
          <a:p>
            <a:pPr algn="ctr"/>
            <a:endParaRPr lang="en-US" b="1">
              <a:solidFill>
                <a:srgbClr val="000000"/>
              </a:solidFill>
            </a:endParaRPr>
          </a:p>
          <a:p>
            <a:pPr algn="ctr"/>
            <a:r>
              <a:rPr lang="en-US" b="1">
                <a:solidFill>
                  <a:srgbClr val="C00000"/>
                </a:solidFill>
              </a:rPr>
              <a:t>A. Mission</a:t>
            </a:r>
          </a:p>
          <a:p>
            <a:pPr algn="ctr"/>
            <a:br>
              <a:rPr lang="en-US" b="1"/>
            </a:br>
            <a:r>
              <a:rPr lang="en-US" b="1">
                <a:solidFill>
                  <a:srgbClr val="C00000"/>
                </a:solidFill>
              </a:rPr>
              <a:t>B. Assuring Academic Quality &amp; Institutional Effectiveness</a:t>
            </a:r>
          </a:p>
          <a:p>
            <a:pPr algn="ctr"/>
            <a:br>
              <a:rPr lang="en-US" b="1"/>
            </a:br>
            <a:r>
              <a:rPr lang="en-US" b="1">
                <a:solidFill>
                  <a:srgbClr val="C00000"/>
                </a:solidFill>
              </a:rPr>
              <a:t> C. Institutional </a:t>
            </a:r>
          </a:p>
          <a:p>
            <a:pPr algn="ctr"/>
            <a:r>
              <a:rPr lang="en-US" b="1">
                <a:solidFill>
                  <a:srgbClr val="C00000"/>
                </a:solidFill>
              </a:rPr>
              <a:t>Integrity </a:t>
            </a:r>
          </a:p>
        </p:txBody>
      </p:sp>
      <p:cxnSp>
        <p:nvCxnSpPr>
          <p:cNvPr id="7" name="Straight Connector 6">
            <a:extLst>
              <a:ext uri="{FF2B5EF4-FFF2-40B4-BE49-F238E27FC236}">
                <a16:creationId xmlns:a16="http://schemas.microsoft.com/office/drawing/2014/main" id="{15967381-A782-D740-9648-B179FBCCF248}"/>
              </a:ext>
            </a:extLst>
          </p:cNvPr>
          <p:cNvCxnSpPr/>
          <p:nvPr/>
        </p:nvCxnSpPr>
        <p:spPr>
          <a:xfrm>
            <a:off x="1226901" y="3713177"/>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542D148-1E4E-0642-B68F-56EE3B226B74}"/>
              </a:ext>
            </a:extLst>
          </p:cNvPr>
          <p:cNvCxnSpPr/>
          <p:nvPr/>
        </p:nvCxnSpPr>
        <p:spPr>
          <a:xfrm>
            <a:off x="1226901" y="5089008"/>
            <a:ext cx="2002391"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C4ED999-E112-F842-824A-5CAAC50C91F3}"/>
              </a:ext>
            </a:extLst>
          </p:cNvPr>
          <p:cNvSpPr/>
          <p:nvPr/>
        </p:nvSpPr>
        <p:spPr>
          <a:xfrm>
            <a:off x="9214705" y="1735278"/>
            <a:ext cx="2546391" cy="4153893"/>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IV</a:t>
            </a:r>
          </a:p>
          <a:p>
            <a:pPr algn="ctr"/>
            <a:r>
              <a:rPr lang="en-US" sz="1600" b="1">
                <a:solidFill>
                  <a:schemeClr val="tx1"/>
                </a:solidFill>
              </a:rPr>
              <a:t>Leadership &amp; Governance</a:t>
            </a:r>
          </a:p>
          <a:p>
            <a:pPr algn="ctr"/>
            <a:endParaRPr lang="en-US" b="1">
              <a:solidFill>
                <a:srgbClr val="000000"/>
              </a:solidFill>
            </a:endParaRPr>
          </a:p>
          <a:p>
            <a:pPr algn="ctr"/>
            <a:r>
              <a:rPr lang="en-US" b="1">
                <a:solidFill>
                  <a:srgbClr val="C00000"/>
                </a:solidFill>
              </a:rPr>
              <a:t>A. Decision-Making Roles &amp; Processes</a:t>
            </a:r>
            <a:br>
              <a:rPr lang="en-US" b="1"/>
            </a:br>
            <a:endParaRPr lang="en-US" b="1">
              <a:solidFill>
                <a:srgbClr val="C00000"/>
              </a:solidFill>
            </a:endParaRPr>
          </a:p>
          <a:p>
            <a:pPr algn="ctr"/>
            <a:r>
              <a:rPr lang="en-US" b="1">
                <a:solidFill>
                  <a:srgbClr val="C00000"/>
                </a:solidFill>
              </a:rPr>
              <a:t>B. Chief Executive Officer</a:t>
            </a:r>
          </a:p>
          <a:p>
            <a:pPr algn="ctr"/>
            <a:endParaRPr lang="en-US" b="1">
              <a:solidFill>
                <a:srgbClr val="C00000"/>
              </a:solidFill>
            </a:endParaRPr>
          </a:p>
          <a:p>
            <a:pPr algn="ctr"/>
            <a:r>
              <a:rPr lang="en-US" b="1">
                <a:solidFill>
                  <a:srgbClr val="C00000"/>
                </a:solidFill>
              </a:rPr>
              <a:t>C. Governing Board</a:t>
            </a:r>
          </a:p>
          <a:p>
            <a:pPr algn="ctr"/>
            <a:endParaRPr lang="en-US" b="1">
              <a:solidFill>
                <a:srgbClr val="C00000"/>
              </a:solidFill>
            </a:endParaRPr>
          </a:p>
          <a:p>
            <a:pPr algn="ctr"/>
            <a:r>
              <a:rPr lang="en-US" b="1">
                <a:solidFill>
                  <a:srgbClr val="C00000"/>
                </a:solidFill>
              </a:rPr>
              <a:t>D. Multi-College Districts</a:t>
            </a:r>
          </a:p>
        </p:txBody>
      </p:sp>
      <p:cxnSp>
        <p:nvCxnSpPr>
          <p:cNvPr id="28" name="Straight Connector 27">
            <a:extLst>
              <a:ext uri="{FF2B5EF4-FFF2-40B4-BE49-F238E27FC236}">
                <a16:creationId xmlns:a16="http://schemas.microsoft.com/office/drawing/2014/main" id="{34FBC076-96D1-AA41-B23D-2C284EE16BAC}"/>
              </a:ext>
            </a:extLst>
          </p:cNvPr>
          <p:cNvCxnSpPr/>
          <p:nvPr/>
        </p:nvCxnSpPr>
        <p:spPr>
          <a:xfrm>
            <a:off x="9464128" y="3517918"/>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3377A1-FC76-434C-9085-A04C2698D44B}"/>
              </a:ext>
            </a:extLst>
          </p:cNvPr>
          <p:cNvCxnSpPr/>
          <p:nvPr/>
        </p:nvCxnSpPr>
        <p:spPr>
          <a:xfrm>
            <a:off x="9464128" y="4349340"/>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57778D7-7B20-DF40-9F93-CBDBB2689131}"/>
              </a:ext>
            </a:extLst>
          </p:cNvPr>
          <p:cNvCxnSpPr/>
          <p:nvPr/>
        </p:nvCxnSpPr>
        <p:spPr>
          <a:xfrm>
            <a:off x="9464128" y="4911358"/>
            <a:ext cx="2002391"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DE880EB-ED5D-D444-9F82-3FF442994692}"/>
              </a:ext>
            </a:extLst>
          </p:cNvPr>
          <p:cNvSpPr/>
          <p:nvPr/>
        </p:nvSpPr>
        <p:spPr>
          <a:xfrm>
            <a:off x="6501812" y="1738569"/>
            <a:ext cx="2546391" cy="4150602"/>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III</a:t>
            </a:r>
          </a:p>
          <a:p>
            <a:pPr algn="ctr"/>
            <a:r>
              <a:rPr lang="en-US" sz="1600" b="1">
                <a:solidFill>
                  <a:schemeClr val="tx1"/>
                </a:solidFill>
              </a:rPr>
              <a:t>Resources</a:t>
            </a:r>
          </a:p>
          <a:p>
            <a:pPr algn="ctr"/>
            <a:endParaRPr lang="en-US" b="1">
              <a:solidFill>
                <a:srgbClr val="000000"/>
              </a:solidFill>
            </a:endParaRPr>
          </a:p>
          <a:p>
            <a:pPr algn="ctr"/>
            <a:r>
              <a:rPr lang="en-US" b="1">
                <a:solidFill>
                  <a:srgbClr val="C00000"/>
                </a:solidFill>
              </a:rPr>
              <a:t>A. Human Resources</a:t>
            </a:r>
          </a:p>
          <a:p>
            <a:pPr algn="ctr"/>
            <a:endParaRPr lang="en-US" b="1">
              <a:solidFill>
                <a:srgbClr val="C00000"/>
              </a:solidFill>
            </a:endParaRPr>
          </a:p>
          <a:p>
            <a:pPr algn="ctr"/>
            <a:br>
              <a:rPr lang="en-US" b="1"/>
            </a:br>
            <a:r>
              <a:rPr lang="en-US" b="1">
                <a:solidFill>
                  <a:srgbClr val="C00000"/>
                </a:solidFill>
              </a:rPr>
              <a:t>B. Physical Resources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C. Technology Resources</a:t>
            </a:r>
          </a:p>
          <a:p>
            <a:pPr algn="ctr"/>
            <a:endParaRPr lang="en-US" b="1">
              <a:solidFill>
                <a:srgbClr val="C00000"/>
              </a:solidFill>
            </a:endParaRPr>
          </a:p>
          <a:p>
            <a:pPr algn="ctr"/>
            <a:r>
              <a:rPr lang="en-US" b="1">
                <a:solidFill>
                  <a:srgbClr val="C00000"/>
                </a:solidFill>
              </a:rPr>
              <a:t> D. Financial Resources</a:t>
            </a:r>
          </a:p>
        </p:txBody>
      </p:sp>
      <p:sp>
        <p:nvSpPr>
          <p:cNvPr id="40" name="Rectangle 39">
            <a:extLst>
              <a:ext uri="{FF2B5EF4-FFF2-40B4-BE49-F238E27FC236}">
                <a16:creationId xmlns:a16="http://schemas.microsoft.com/office/drawing/2014/main" id="{0D08EA16-66E0-A249-9587-0CE6229D7A7A}"/>
              </a:ext>
            </a:extLst>
          </p:cNvPr>
          <p:cNvSpPr/>
          <p:nvPr/>
        </p:nvSpPr>
        <p:spPr>
          <a:xfrm>
            <a:off x="3748224" y="1738569"/>
            <a:ext cx="2546391" cy="4150602"/>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II</a:t>
            </a:r>
          </a:p>
          <a:p>
            <a:pPr algn="ctr"/>
            <a:r>
              <a:rPr lang="en-US" sz="1600" b="1">
                <a:solidFill>
                  <a:schemeClr val="tx1"/>
                </a:solidFill>
              </a:rPr>
              <a:t>Student Learning Programs &amp; Support Services</a:t>
            </a:r>
          </a:p>
          <a:p>
            <a:pPr algn="ctr"/>
            <a:endParaRPr lang="en-US" b="1">
              <a:solidFill>
                <a:srgbClr val="000000"/>
              </a:solidFill>
            </a:endParaRPr>
          </a:p>
          <a:p>
            <a:pPr algn="ctr"/>
            <a:r>
              <a:rPr lang="en-US" b="1">
                <a:solidFill>
                  <a:srgbClr val="C00000"/>
                </a:solidFill>
              </a:rPr>
              <a:t>A. Instructional Programs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B. Library &amp; Learning Support Services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C. Student Support Services</a:t>
            </a:r>
          </a:p>
        </p:txBody>
      </p:sp>
      <p:cxnSp>
        <p:nvCxnSpPr>
          <p:cNvPr id="41" name="Straight Connector 40">
            <a:extLst>
              <a:ext uri="{FF2B5EF4-FFF2-40B4-BE49-F238E27FC236}">
                <a16:creationId xmlns:a16="http://schemas.microsoft.com/office/drawing/2014/main" id="{4C022DB2-A09C-3647-8148-4144B8ACC53D}"/>
              </a:ext>
            </a:extLst>
          </p:cNvPr>
          <p:cNvCxnSpPr/>
          <p:nvPr/>
        </p:nvCxnSpPr>
        <p:spPr>
          <a:xfrm>
            <a:off x="4026546" y="4993146"/>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1F6F47F-C0DB-4440-B12E-F9C284679EEC}"/>
              </a:ext>
            </a:extLst>
          </p:cNvPr>
          <p:cNvCxnSpPr/>
          <p:nvPr/>
        </p:nvCxnSpPr>
        <p:spPr>
          <a:xfrm>
            <a:off x="4026546" y="3830338"/>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EF398F-3001-9C4A-B58C-6696AFAE20CE}"/>
              </a:ext>
            </a:extLst>
          </p:cNvPr>
          <p:cNvCxnSpPr/>
          <p:nvPr/>
        </p:nvCxnSpPr>
        <p:spPr>
          <a:xfrm>
            <a:off x="6769747" y="3076857"/>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A9B0AE9-D058-574C-A970-C18D1A3FE49A}"/>
              </a:ext>
            </a:extLst>
          </p:cNvPr>
          <p:cNvCxnSpPr/>
          <p:nvPr/>
        </p:nvCxnSpPr>
        <p:spPr>
          <a:xfrm>
            <a:off x="6769747" y="3977630"/>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11A85CC-7CBA-AA4F-9784-FB57CE3A4396}"/>
              </a:ext>
            </a:extLst>
          </p:cNvPr>
          <p:cNvCxnSpPr/>
          <p:nvPr/>
        </p:nvCxnSpPr>
        <p:spPr>
          <a:xfrm>
            <a:off x="6769747" y="4954038"/>
            <a:ext cx="2002391"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FD76617A-8FFC-C9E5-0757-6242C6F16144}"/>
              </a:ext>
            </a:extLst>
          </p:cNvPr>
          <p:cNvSpPr/>
          <p:nvPr/>
        </p:nvSpPr>
        <p:spPr>
          <a:xfrm>
            <a:off x="9168442" y="1577195"/>
            <a:ext cx="2551981" cy="110705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1314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45679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7238" y="2167472"/>
            <a:ext cx="10515600" cy="4351339"/>
          </a:xfrm>
        </p:spPr>
        <p:txBody>
          <a:bodyPr lIns="91440" tIns="45720" rIns="91440" bIns="45720" anchor="t">
            <a:normAutofit fontScale="77500" lnSpcReduction="20000"/>
          </a:bodyPr>
          <a:lstStyle/>
          <a:p>
            <a:pPr marL="0" indent="0">
              <a:buNone/>
            </a:pPr>
            <a:r>
              <a:rPr lang="en-US" sz="4600" b="1"/>
              <a:t>Step 1: What is the Standard Area?</a:t>
            </a:r>
            <a:endParaRPr lang="en-US"/>
          </a:p>
          <a:p>
            <a:pPr marL="0" indent="0">
              <a:buNone/>
            </a:pPr>
            <a:endParaRPr lang="en-US" b="1"/>
          </a:p>
          <a:p>
            <a:pPr marL="0" indent="0">
              <a:buNone/>
            </a:pPr>
            <a:r>
              <a:rPr lang="en-US" b="1">
                <a:ea typeface="+mn-lt"/>
                <a:cs typeface="+mn-lt"/>
              </a:rPr>
              <a:t>IV.A.7: </a:t>
            </a:r>
            <a:r>
              <a:rPr lang="en-US">
                <a:ea typeface="+mn-lt"/>
                <a:cs typeface="+mn-lt"/>
              </a:rPr>
              <a:t>Leadership roles and the institution’s governance and decision-making policies, procedures, and processes are regularly evaluated to assure their integrity and effectiveness. The institution widely communicates the results of these evaluations and uses them as the basis for improvement.</a:t>
            </a:r>
          </a:p>
          <a:p>
            <a:pPr marL="2132965" indent="-2132965">
              <a:buNone/>
            </a:pPr>
            <a:endParaRPr lang="en-US"/>
          </a:p>
        </p:txBody>
      </p:sp>
      <p:sp>
        <p:nvSpPr>
          <p:cNvPr id="16" name="Oval 15">
            <a:extLst>
              <a:ext uri="{FF2B5EF4-FFF2-40B4-BE49-F238E27FC236}">
                <a16:creationId xmlns:a16="http://schemas.microsoft.com/office/drawing/2014/main" id="{0EB373BC-710E-8D3D-ED9D-5F64BD868356}"/>
              </a:ext>
            </a:extLst>
          </p:cNvPr>
          <p:cNvSpPr/>
          <p:nvPr/>
        </p:nvSpPr>
        <p:spPr>
          <a:xfrm>
            <a:off x="606382" y="3197274"/>
            <a:ext cx="697302" cy="71167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7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45679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838200" y="2052453"/>
            <a:ext cx="10515600" cy="4351339"/>
          </a:xfrm>
        </p:spPr>
        <p:txBody>
          <a:bodyPr lIns="91440" tIns="45720" rIns="91440" bIns="45720" anchor="t">
            <a:normAutofit fontScale="70000" lnSpcReduction="20000"/>
          </a:bodyPr>
          <a:lstStyle/>
          <a:p>
            <a:pPr marL="0" indent="0">
              <a:buNone/>
            </a:pPr>
            <a:r>
              <a:rPr lang="en-US" sz="4600" b="1"/>
              <a:t>Step 2: What is the Standard Area's corresponding category?</a:t>
            </a:r>
            <a:endParaRPr lang="en-US" sz="4600"/>
          </a:p>
          <a:p>
            <a:pPr marL="0" indent="0">
              <a:buNone/>
            </a:pPr>
            <a:endParaRPr lang="en-US" b="1"/>
          </a:p>
          <a:p>
            <a:pPr marL="0" indent="0">
              <a:buNone/>
            </a:pPr>
            <a:r>
              <a:rPr lang="en-US" b="1"/>
              <a:t>Standard IV (</a:t>
            </a:r>
            <a:r>
              <a:rPr lang="en-US" b="1" i="1"/>
              <a:t>Leadership and Governance</a:t>
            </a:r>
            <a:r>
              <a:rPr lang="en-US" b="1"/>
              <a:t>)</a:t>
            </a:r>
          </a:p>
          <a:p>
            <a:pPr marL="0" indent="0">
              <a:buNone/>
            </a:pPr>
            <a:r>
              <a:rPr lang="en-US" b="1">
                <a:ea typeface="+mn-lt"/>
                <a:cs typeface="+mn-lt"/>
              </a:rPr>
              <a:t>IV.A.7: </a:t>
            </a:r>
            <a:r>
              <a:rPr lang="en-US">
                <a:ea typeface="+mn-lt"/>
                <a:cs typeface="+mn-lt"/>
              </a:rPr>
              <a:t>Leadership roles and the institution’s governance and decision-making policies, procedures, and processes are regularly evaluated to assure their integrity and effectiveness. The institution widely communicates the results of these evaluations and uses them as the basis for improvement.</a:t>
            </a:r>
          </a:p>
          <a:p>
            <a:pPr marL="2132965" indent="-2132965">
              <a:buNone/>
            </a:pPr>
            <a:endParaRPr lang="en-US"/>
          </a:p>
        </p:txBody>
      </p:sp>
    </p:spTree>
    <p:extLst>
      <p:ext uri="{BB962C8B-B14F-4D97-AF65-F5344CB8AC3E}">
        <p14:creationId xmlns:p14="http://schemas.microsoft.com/office/powerpoint/2010/main" val="2122562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84AF-593F-0D44-A1FB-9A52DA88AED2}"/>
              </a:ext>
            </a:extLst>
          </p:cNvPr>
          <p:cNvSpPr>
            <a:spLocks noGrp="1"/>
          </p:cNvSpPr>
          <p:nvPr>
            <p:ph type="title"/>
          </p:nvPr>
        </p:nvSpPr>
        <p:spPr>
          <a:xfrm>
            <a:off x="1542361" y="899894"/>
            <a:ext cx="10040039" cy="781391"/>
          </a:xfrm>
          <a:prstGeom prst="rect">
            <a:avLst/>
          </a:prstGeom>
        </p:spPr>
        <p:txBody>
          <a:bodyPr/>
          <a:lstStyle/>
          <a:p>
            <a:pPr algn="ctr"/>
            <a:r>
              <a:rPr lang="en-US" sz="3600"/>
              <a:t>Standards of Institutional Practice</a:t>
            </a:r>
            <a:br>
              <a:rPr lang="en-US"/>
            </a:br>
            <a:endParaRPr lang="en-US"/>
          </a:p>
        </p:txBody>
      </p:sp>
      <p:sp>
        <p:nvSpPr>
          <p:cNvPr id="5" name="Rectangle 4">
            <a:extLst>
              <a:ext uri="{FF2B5EF4-FFF2-40B4-BE49-F238E27FC236}">
                <a16:creationId xmlns:a16="http://schemas.microsoft.com/office/drawing/2014/main" id="{E8298FCE-111F-8B47-889D-F344802686FB}"/>
              </a:ext>
            </a:extLst>
          </p:cNvPr>
          <p:cNvSpPr/>
          <p:nvPr/>
        </p:nvSpPr>
        <p:spPr>
          <a:xfrm>
            <a:off x="954903" y="1735278"/>
            <a:ext cx="2546391" cy="4153893"/>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a:t>
            </a:r>
          </a:p>
          <a:p>
            <a:pPr algn="ctr"/>
            <a:r>
              <a:rPr lang="en-US" sz="1600" b="1">
                <a:solidFill>
                  <a:schemeClr val="tx1"/>
                </a:solidFill>
              </a:rPr>
              <a:t>Mission, Academic Quality and Institutional Effectiveness, &amp; Integrity</a:t>
            </a:r>
          </a:p>
          <a:p>
            <a:pPr algn="ctr"/>
            <a:endParaRPr lang="en-US" b="1">
              <a:solidFill>
                <a:srgbClr val="000000"/>
              </a:solidFill>
            </a:endParaRPr>
          </a:p>
          <a:p>
            <a:pPr algn="ctr"/>
            <a:r>
              <a:rPr lang="en-US" b="1">
                <a:solidFill>
                  <a:srgbClr val="C00000"/>
                </a:solidFill>
              </a:rPr>
              <a:t>A. Mission</a:t>
            </a:r>
          </a:p>
          <a:p>
            <a:pPr algn="ctr"/>
            <a:br>
              <a:rPr lang="en-US" b="1"/>
            </a:br>
            <a:r>
              <a:rPr lang="en-US" b="1">
                <a:solidFill>
                  <a:srgbClr val="C00000"/>
                </a:solidFill>
              </a:rPr>
              <a:t>B. Assuring Academic Quality &amp; Institutional Effectiveness</a:t>
            </a:r>
          </a:p>
          <a:p>
            <a:pPr algn="ctr"/>
            <a:br>
              <a:rPr lang="en-US" b="1"/>
            </a:br>
            <a:r>
              <a:rPr lang="en-US" b="1">
                <a:solidFill>
                  <a:srgbClr val="C00000"/>
                </a:solidFill>
              </a:rPr>
              <a:t> C. Institutional </a:t>
            </a:r>
          </a:p>
          <a:p>
            <a:pPr algn="ctr"/>
            <a:r>
              <a:rPr lang="en-US" b="1">
                <a:solidFill>
                  <a:srgbClr val="C00000"/>
                </a:solidFill>
              </a:rPr>
              <a:t>Integrity </a:t>
            </a:r>
          </a:p>
        </p:txBody>
      </p:sp>
      <p:cxnSp>
        <p:nvCxnSpPr>
          <p:cNvPr id="7" name="Straight Connector 6">
            <a:extLst>
              <a:ext uri="{FF2B5EF4-FFF2-40B4-BE49-F238E27FC236}">
                <a16:creationId xmlns:a16="http://schemas.microsoft.com/office/drawing/2014/main" id="{15967381-A782-D740-9648-B179FBCCF248}"/>
              </a:ext>
            </a:extLst>
          </p:cNvPr>
          <p:cNvCxnSpPr/>
          <p:nvPr/>
        </p:nvCxnSpPr>
        <p:spPr>
          <a:xfrm>
            <a:off x="1226901" y="3713177"/>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542D148-1E4E-0642-B68F-56EE3B226B74}"/>
              </a:ext>
            </a:extLst>
          </p:cNvPr>
          <p:cNvCxnSpPr/>
          <p:nvPr/>
        </p:nvCxnSpPr>
        <p:spPr>
          <a:xfrm>
            <a:off x="1226901" y="5089008"/>
            <a:ext cx="2002391"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C4ED999-E112-F842-824A-5CAAC50C91F3}"/>
              </a:ext>
            </a:extLst>
          </p:cNvPr>
          <p:cNvSpPr/>
          <p:nvPr/>
        </p:nvSpPr>
        <p:spPr>
          <a:xfrm>
            <a:off x="9214705" y="1735278"/>
            <a:ext cx="2546391" cy="4153893"/>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IV</a:t>
            </a:r>
          </a:p>
          <a:p>
            <a:pPr algn="ctr"/>
            <a:r>
              <a:rPr lang="en-US" sz="1600" b="1">
                <a:solidFill>
                  <a:schemeClr val="tx1"/>
                </a:solidFill>
              </a:rPr>
              <a:t>Leadership &amp; Governance</a:t>
            </a:r>
          </a:p>
          <a:p>
            <a:pPr algn="ctr"/>
            <a:endParaRPr lang="en-US" b="1">
              <a:solidFill>
                <a:srgbClr val="000000"/>
              </a:solidFill>
            </a:endParaRPr>
          </a:p>
          <a:p>
            <a:pPr algn="ctr"/>
            <a:r>
              <a:rPr lang="en-US" b="1">
                <a:solidFill>
                  <a:srgbClr val="C00000"/>
                </a:solidFill>
              </a:rPr>
              <a:t>A. Decision-Making Roles &amp; Processes</a:t>
            </a:r>
            <a:br>
              <a:rPr lang="en-US" b="1"/>
            </a:br>
            <a:endParaRPr lang="en-US" b="1">
              <a:solidFill>
                <a:srgbClr val="C00000"/>
              </a:solidFill>
            </a:endParaRPr>
          </a:p>
          <a:p>
            <a:pPr algn="ctr"/>
            <a:r>
              <a:rPr lang="en-US" b="1">
                <a:solidFill>
                  <a:srgbClr val="C00000"/>
                </a:solidFill>
              </a:rPr>
              <a:t>B. Chief Executive Officer</a:t>
            </a:r>
          </a:p>
          <a:p>
            <a:pPr algn="ctr"/>
            <a:endParaRPr lang="en-US" b="1">
              <a:solidFill>
                <a:srgbClr val="C00000"/>
              </a:solidFill>
            </a:endParaRPr>
          </a:p>
          <a:p>
            <a:pPr algn="ctr"/>
            <a:r>
              <a:rPr lang="en-US" b="1">
                <a:solidFill>
                  <a:srgbClr val="C00000"/>
                </a:solidFill>
              </a:rPr>
              <a:t>C. Governing Board</a:t>
            </a:r>
          </a:p>
          <a:p>
            <a:pPr algn="ctr"/>
            <a:endParaRPr lang="en-US" b="1">
              <a:solidFill>
                <a:srgbClr val="C00000"/>
              </a:solidFill>
            </a:endParaRPr>
          </a:p>
          <a:p>
            <a:pPr algn="ctr"/>
            <a:r>
              <a:rPr lang="en-US" b="1">
                <a:solidFill>
                  <a:srgbClr val="C00000"/>
                </a:solidFill>
              </a:rPr>
              <a:t>D. Multi-College Districts</a:t>
            </a:r>
          </a:p>
        </p:txBody>
      </p:sp>
      <p:cxnSp>
        <p:nvCxnSpPr>
          <p:cNvPr id="28" name="Straight Connector 27">
            <a:extLst>
              <a:ext uri="{FF2B5EF4-FFF2-40B4-BE49-F238E27FC236}">
                <a16:creationId xmlns:a16="http://schemas.microsoft.com/office/drawing/2014/main" id="{34FBC076-96D1-AA41-B23D-2C284EE16BAC}"/>
              </a:ext>
            </a:extLst>
          </p:cNvPr>
          <p:cNvCxnSpPr/>
          <p:nvPr/>
        </p:nvCxnSpPr>
        <p:spPr>
          <a:xfrm>
            <a:off x="9464128" y="3517918"/>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3377A1-FC76-434C-9085-A04C2698D44B}"/>
              </a:ext>
            </a:extLst>
          </p:cNvPr>
          <p:cNvCxnSpPr/>
          <p:nvPr/>
        </p:nvCxnSpPr>
        <p:spPr>
          <a:xfrm>
            <a:off x="9464128" y="4349340"/>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57778D7-7B20-DF40-9F93-CBDBB2689131}"/>
              </a:ext>
            </a:extLst>
          </p:cNvPr>
          <p:cNvCxnSpPr/>
          <p:nvPr/>
        </p:nvCxnSpPr>
        <p:spPr>
          <a:xfrm>
            <a:off x="9464128" y="4911358"/>
            <a:ext cx="2002391"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DE880EB-ED5D-D444-9F82-3FF442994692}"/>
              </a:ext>
            </a:extLst>
          </p:cNvPr>
          <p:cNvSpPr/>
          <p:nvPr/>
        </p:nvSpPr>
        <p:spPr>
          <a:xfrm>
            <a:off x="6501812" y="1738569"/>
            <a:ext cx="2546391" cy="4150602"/>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III</a:t>
            </a:r>
          </a:p>
          <a:p>
            <a:pPr algn="ctr"/>
            <a:r>
              <a:rPr lang="en-US" sz="1600" b="1">
                <a:solidFill>
                  <a:schemeClr val="tx1"/>
                </a:solidFill>
              </a:rPr>
              <a:t>Resources</a:t>
            </a:r>
          </a:p>
          <a:p>
            <a:pPr algn="ctr"/>
            <a:endParaRPr lang="en-US" b="1">
              <a:solidFill>
                <a:srgbClr val="000000"/>
              </a:solidFill>
            </a:endParaRPr>
          </a:p>
          <a:p>
            <a:pPr algn="ctr"/>
            <a:r>
              <a:rPr lang="en-US" b="1">
                <a:solidFill>
                  <a:srgbClr val="C00000"/>
                </a:solidFill>
              </a:rPr>
              <a:t>A. Human Resources</a:t>
            </a:r>
          </a:p>
          <a:p>
            <a:pPr algn="ctr"/>
            <a:endParaRPr lang="en-US" b="1">
              <a:solidFill>
                <a:srgbClr val="C00000"/>
              </a:solidFill>
            </a:endParaRPr>
          </a:p>
          <a:p>
            <a:pPr algn="ctr"/>
            <a:br>
              <a:rPr lang="en-US" b="1"/>
            </a:br>
            <a:r>
              <a:rPr lang="en-US" b="1">
                <a:solidFill>
                  <a:srgbClr val="C00000"/>
                </a:solidFill>
              </a:rPr>
              <a:t>B. Physical Resources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C. Technology Resources</a:t>
            </a:r>
          </a:p>
          <a:p>
            <a:pPr algn="ctr"/>
            <a:endParaRPr lang="en-US" b="1">
              <a:solidFill>
                <a:srgbClr val="C00000"/>
              </a:solidFill>
            </a:endParaRPr>
          </a:p>
          <a:p>
            <a:pPr algn="ctr"/>
            <a:r>
              <a:rPr lang="en-US" b="1">
                <a:solidFill>
                  <a:srgbClr val="C00000"/>
                </a:solidFill>
              </a:rPr>
              <a:t> D. Financial Resources</a:t>
            </a:r>
          </a:p>
        </p:txBody>
      </p:sp>
      <p:sp>
        <p:nvSpPr>
          <p:cNvPr id="40" name="Rectangle 39">
            <a:extLst>
              <a:ext uri="{FF2B5EF4-FFF2-40B4-BE49-F238E27FC236}">
                <a16:creationId xmlns:a16="http://schemas.microsoft.com/office/drawing/2014/main" id="{0D08EA16-66E0-A249-9587-0CE6229D7A7A}"/>
              </a:ext>
            </a:extLst>
          </p:cNvPr>
          <p:cNvSpPr/>
          <p:nvPr/>
        </p:nvSpPr>
        <p:spPr>
          <a:xfrm>
            <a:off x="3748224" y="1738569"/>
            <a:ext cx="2546391" cy="4150602"/>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II</a:t>
            </a:r>
          </a:p>
          <a:p>
            <a:pPr algn="ctr"/>
            <a:r>
              <a:rPr lang="en-US" sz="1600" b="1">
                <a:solidFill>
                  <a:schemeClr val="tx1"/>
                </a:solidFill>
              </a:rPr>
              <a:t>Student Learning Programs &amp; Support Services</a:t>
            </a:r>
          </a:p>
          <a:p>
            <a:pPr algn="ctr"/>
            <a:endParaRPr lang="en-US" b="1">
              <a:solidFill>
                <a:srgbClr val="000000"/>
              </a:solidFill>
            </a:endParaRPr>
          </a:p>
          <a:p>
            <a:pPr algn="ctr"/>
            <a:r>
              <a:rPr lang="en-US" b="1">
                <a:solidFill>
                  <a:srgbClr val="C00000"/>
                </a:solidFill>
              </a:rPr>
              <a:t>A. Instructional Programs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B. Library &amp; Learning Support Services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C. Student Support Services</a:t>
            </a:r>
          </a:p>
        </p:txBody>
      </p:sp>
      <p:cxnSp>
        <p:nvCxnSpPr>
          <p:cNvPr id="41" name="Straight Connector 40">
            <a:extLst>
              <a:ext uri="{FF2B5EF4-FFF2-40B4-BE49-F238E27FC236}">
                <a16:creationId xmlns:a16="http://schemas.microsoft.com/office/drawing/2014/main" id="{4C022DB2-A09C-3647-8148-4144B8ACC53D}"/>
              </a:ext>
            </a:extLst>
          </p:cNvPr>
          <p:cNvCxnSpPr/>
          <p:nvPr/>
        </p:nvCxnSpPr>
        <p:spPr>
          <a:xfrm>
            <a:off x="4026546" y="4993146"/>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1F6F47F-C0DB-4440-B12E-F9C284679EEC}"/>
              </a:ext>
            </a:extLst>
          </p:cNvPr>
          <p:cNvCxnSpPr/>
          <p:nvPr/>
        </p:nvCxnSpPr>
        <p:spPr>
          <a:xfrm>
            <a:off x="4026546" y="3830338"/>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EF398F-3001-9C4A-B58C-6696AFAE20CE}"/>
              </a:ext>
            </a:extLst>
          </p:cNvPr>
          <p:cNvCxnSpPr/>
          <p:nvPr/>
        </p:nvCxnSpPr>
        <p:spPr>
          <a:xfrm>
            <a:off x="6769747" y="3076857"/>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A9B0AE9-D058-574C-A970-C18D1A3FE49A}"/>
              </a:ext>
            </a:extLst>
          </p:cNvPr>
          <p:cNvCxnSpPr/>
          <p:nvPr/>
        </p:nvCxnSpPr>
        <p:spPr>
          <a:xfrm>
            <a:off x="6769747" y="3977630"/>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11A85CC-7CBA-AA4F-9784-FB57CE3A4396}"/>
              </a:ext>
            </a:extLst>
          </p:cNvPr>
          <p:cNvCxnSpPr/>
          <p:nvPr/>
        </p:nvCxnSpPr>
        <p:spPr>
          <a:xfrm>
            <a:off x="6769747" y="4954038"/>
            <a:ext cx="2002391"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FD76617A-8FFC-C9E5-0757-6242C6F16144}"/>
              </a:ext>
            </a:extLst>
          </p:cNvPr>
          <p:cNvSpPr/>
          <p:nvPr/>
        </p:nvSpPr>
        <p:spPr>
          <a:xfrm>
            <a:off x="9190008" y="2526101"/>
            <a:ext cx="2551981" cy="110705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835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45679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838200" y="2052453"/>
            <a:ext cx="10515600" cy="4625067"/>
          </a:xfrm>
        </p:spPr>
        <p:txBody>
          <a:bodyPr lIns="91440" tIns="45720" rIns="91440" bIns="45720" anchor="t">
            <a:normAutofit fontScale="25000" lnSpcReduction="20000"/>
          </a:bodyPr>
          <a:lstStyle/>
          <a:p>
            <a:pPr marL="0" indent="0">
              <a:buNone/>
            </a:pPr>
            <a:r>
              <a:rPr lang="en-US" sz="9600" b="1"/>
              <a:t>Step 2: What is the Standard </a:t>
            </a:r>
            <a:r>
              <a:rPr lang="en-US" sz="9600" b="1">
                <a:ea typeface="+mn-lt"/>
                <a:cs typeface="+mn-lt"/>
              </a:rPr>
              <a:t>Area's corresponding category?</a:t>
            </a:r>
            <a:endParaRPr lang="en-US" sz="9600">
              <a:ea typeface="+mn-lt"/>
              <a:cs typeface="+mn-lt"/>
            </a:endParaRPr>
          </a:p>
          <a:p>
            <a:pPr marL="0" indent="0">
              <a:buNone/>
            </a:pPr>
            <a:endParaRPr lang="en-US" sz="5500" b="1"/>
          </a:p>
          <a:p>
            <a:pPr marL="0" indent="0">
              <a:buNone/>
            </a:pPr>
            <a:r>
              <a:rPr lang="en-US" sz="8600" b="1"/>
              <a:t>Standard IV (</a:t>
            </a:r>
            <a:r>
              <a:rPr lang="en-US" sz="8600" b="1" i="1"/>
              <a:t>Leadership and Governance</a:t>
            </a:r>
            <a:r>
              <a:rPr lang="en-US" sz="8600" b="1"/>
              <a:t>)</a:t>
            </a:r>
          </a:p>
          <a:p>
            <a:pPr marL="0" indent="0">
              <a:buNone/>
            </a:pPr>
            <a:r>
              <a:rPr lang="en-US" sz="8600" b="1">
                <a:ea typeface="+mn-lt"/>
                <a:cs typeface="+mn-lt"/>
              </a:rPr>
              <a:t>IV.A.7 (</a:t>
            </a:r>
            <a:r>
              <a:rPr lang="en-US" sz="8600" b="1" i="1">
                <a:ea typeface="+mn-lt"/>
                <a:cs typeface="+mn-lt"/>
              </a:rPr>
              <a:t>Decision-Making Roles and Processes</a:t>
            </a:r>
            <a:r>
              <a:rPr lang="en-US" sz="8600" b="1">
                <a:ea typeface="+mn-lt"/>
                <a:cs typeface="+mn-lt"/>
              </a:rPr>
              <a:t>) : </a:t>
            </a:r>
            <a:r>
              <a:rPr lang="en-US" sz="8600">
                <a:ea typeface="+mn-lt"/>
                <a:cs typeface="+mn-lt"/>
              </a:rPr>
              <a:t>Leadership roles and the institution’s governance and decision-making policies, procedures, and processes are regularly evaluated to assure their integrity and effectiveness. The institution widely communicates the results of these evaluations and uses them as the basis for improvement.</a:t>
            </a:r>
          </a:p>
          <a:p>
            <a:pPr marL="0" indent="0">
              <a:buNone/>
            </a:pPr>
            <a:endParaRPr lang="en-US" sz="7200"/>
          </a:p>
          <a:p>
            <a:pPr lvl="1">
              <a:buFont typeface="Arial"/>
              <a:buChar char="•"/>
            </a:pPr>
            <a:r>
              <a:rPr lang="en-US" sz="7200">
                <a:ea typeface="+mn-lt"/>
                <a:cs typeface="+mn-lt"/>
              </a:rPr>
              <a:t>Standard IV = Leadership and Governance</a:t>
            </a:r>
          </a:p>
          <a:p>
            <a:pPr lvl="1">
              <a:buFont typeface="Arial"/>
              <a:buChar char="•"/>
            </a:pPr>
            <a:r>
              <a:rPr lang="en-US" sz="7200">
                <a:ea typeface="+mn-lt"/>
                <a:cs typeface="+mn-lt"/>
              </a:rPr>
              <a:t>Standard IV.A. = Decision-Making Roles and Processes</a:t>
            </a:r>
            <a:endParaRPr lang="en-US" sz="7200"/>
          </a:p>
        </p:txBody>
      </p:sp>
      <p:sp>
        <p:nvSpPr>
          <p:cNvPr id="4" name="Oval 3">
            <a:extLst>
              <a:ext uri="{FF2B5EF4-FFF2-40B4-BE49-F238E27FC236}">
                <a16:creationId xmlns:a16="http://schemas.microsoft.com/office/drawing/2014/main" id="{971AAA18-7F55-AC6C-5F3E-096D08E542FA}"/>
              </a:ext>
            </a:extLst>
          </p:cNvPr>
          <p:cNvSpPr/>
          <p:nvPr/>
        </p:nvSpPr>
        <p:spPr>
          <a:xfrm>
            <a:off x="1163562" y="3477289"/>
            <a:ext cx="451519" cy="47342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62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p:txBody>
          <a:bodyPr lIns="91440" tIns="45720" rIns="91440" bIns="45720" anchor="t">
            <a:normAutofit fontScale="62500" lnSpcReduction="20000"/>
          </a:bodyPr>
          <a:lstStyle/>
          <a:p>
            <a:pPr marL="1218565" indent="-1828165">
              <a:buNone/>
            </a:pPr>
            <a:r>
              <a:rPr lang="en-US" sz="5800" b="1"/>
              <a:t>Step 3: How many sentences are in the Standard statement?</a:t>
            </a:r>
          </a:p>
          <a:p>
            <a:pPr marL="1218565" indent="-1828165">
              <a:buNone/>
            </a:pPr>
            <a:endParaRPr lang="en-US" sz="4600" b="1"/>
          </a:p>
          <a:p>
            <a:pPr marL="0" indent="0">
              <a:buNone/>
            </a:pPr>
            <a:r>
              <a:rPr lang="en-US" b="1"/>
              <a:t>Standard IV.A.7 </a:t>
            </a:r>
            <a:r>
              <a:rPr lang="en-US" b="1" i="1"/>
              <a:t>(Leadership and Governance)</a:t>
            </a:r>
            <a:r>
              <a:rPr lang="en-US"/>
              <a:t>: </a:t>
            </a:r>
          </a:p>
          <a:p>
            <a:pPr lvl="1">
              <a:buFont typeface="Arial"/>
              <a:buChar char="•"/>
            </a:pPr>
            <a:r>
              <a:rPr lang="en-US" b="1">
                <a:ea typeface="+mn-lt"/>
                <a:cs typeface="+mn-lt"/>
              </a:rPr>
              <a:t>IV.A.7. (</a:t>
            </a:r>
            <a:r>
              <a:rPr lang="en-US" b="1" i="1">
                <a:ea typeface="+mn-lt"/>
                <a:cs typeface="+mn-lt"/>
              </a:rPr>
              <a:t>Decision-Making Roles and Processes</a:t>
            </a:r>
            <a:r>
              <a:rPr lang="en-US" b="1">
                <a:ea typeface="+mn-lt"/>
                <a:cs typeface="+mn-lt"/>
              </a:rPr>
              <a:t>): </a:t>
            </a:r>
            <a:r>
              <a:rPr lang="en-US">
                <a:ea typeface="+mn-lt"/>
                <a:cs typeface="+mn-lt"/>
              </a:rPr>
              <a:t>Leadership roles and the institution’s governance and decision-making policies, procedures, and processes are regularly evaluated to assure their integrity and effectiveness. The institution widely communicates the results of these evaluations and uses them as the basis for improvement.</a:t>
            </a:r>
          </a:p>
          <a:p>
            <a:pPr marL="0" indent="0">
              <a:buNone/>
            </a:pPr>
            <a:endParaRPr lang="en-US"/>
          </a:p>
        </p:txBody>
      </p:sp>
    </p:spTree>
    <p:extLst>
      <p:ext uri="{BB962C8B-B14F-4D97-AF65-F5344CB8AC3E}">
        <p14:creationId xmlns:p14="http://schemas.microsoft.com/office/powerpoint/2010/main" val="2741770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p:txBody>
          <a:bodyPr lIns="91440" tIns="45720" rIns="91440" bIns="45720" anchor="t">
            <a:normAutofit fontScale="55000" lnSpcReduction="20000"/>
          </a:bodyPr>
          <a:lstStyle/>
          <a:p>
            <a:pPr marL="1218565" indent="-1828165">
              <a:buNone/>
            </a:pPr>
            <a:r>
              <a:rPr lang="en-US" sz="6500" b="1"/>
              <a:t>Step 3: How many sentences are in the Standard statement? TWO!</a:t>
            </a:r>
          </a:p>
          <a:p>
            <a:pPr marL="1218565" indent="-1828165">
              <a:buNone/>
            </a:pPr>
            <a:endParaRPr lang="en-US" b="1"/>
          </a:p>
          <a:p>
            <a:pPr marL="0" indent="0">
              <a:buNone/>
            </a:pPr>
            <a:r>
              <a:rPr lang="en-US" b="1"/>
              <a:t>Standard IV.A.7 </a:t>
            </a:r>
            <a:r>
              <a:rPr lang="en-US" b="1" i="1"/>
              <a:t>(Leadership and Governance)</a:t>
            </a:r>
            <a:r>
              <a:rPr lang="en-US"/>
              <a:t>: </a:t>
            </a:r>
          </a:p>
          <a:p>
            <a:pPr lvl="1">
              <a:lnSpc>
                <a:spcPct val="120000"/>
              </a:lnSpc>
              <a:buFont typeface="Arial"/>
              <a:buChar char="•"/>
            </a:pPr>
            <a:r>
              <a:rPr lang="en-US" b="1">
                <a:ea typeface="+mn-lt"/>
                <a:cs typeface="+mn-lt"/>
              </a:rPr>
              <a:t>IV.A.7. (</a:t>
            </a:r>
            <a:r>
              <a:rPr lang="en-US" b="1" i="1">
                <a:ea typeface="+mn-lt"/>
                <a:cs typeface="+mn-lt"/>
              </a:rPr>
              <a:t>Decision-Making Roles and Processes</a:t>
            </a:r>
            <a:r>
              <a:rPr lang="en-US" b="1">
                <a:ea typeface="+mn-lt"/>
                <a:cs typeface="+mn-lt"/>
              </a:rPr>
              <a:t>): Leadership roles and the institution’s governance and decision-making policies, procedures, and processes are regularly evaluated to assure their integrity and effectiveness.</a:t>
            </a:r>
            <a:r>
              <a:rPr lang="en-US">
                <a:ea typeface="+mn-lt"/>
                <a:cs typeface="+mn-lt"/>
              </a:rPr>
              <a:t> The institution widely communicates the results of these evaluations and uses them as the basis for improvement.</a:t>
            </a:r>
          </a:p>
          <a:p>
            <a:pPr marL="0" indent="0">
              <a:buNone/>
            </a:pPr>
            <a:endParaRPr lang="en-US"/>
          </a:p>
        </p:txBody>
      </p:sp>
    </p:spTree>
    <p:extLst>
      <p:ext uri="{BB962C8B-B14F-4D97-AF65-F5344CB8AC3E}">
        <p14:creationId xmlns:p14="http://schemas.microsoft.com/office/powerpoint/2010/main" val="517790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p:txBody>
          <a:bodyPr lIns="91440" tIns="45720" rIns="91440" bIns="45720" anchor="t">
            <a:normAutofit fontScale="55000" lnSpcReduction="20000"/>
          </a:bodyPr>
          <a:lstStyle/>
          <a:p>
            <a:pPr marL="1218565" indent="-1828165">
              <a:buNone/>
            </a:pPr>
            <a:r>
              <a:rPr lang="en-US" sz="6500" b="1"/>
              <a:t>Step 3: How many sentences are in the Standard statement? TWO!</a:t>
            </a:r>
            <a:endParaRPr lang="en-US"/>
          </a:p>
          <a:p>
            <a:pPr marL="1218565" indent="-1828165">
              <a:buNone/>
            </a:pPr>
            <a:endParaRPr lang="en-US" b="1"/>
          </a:p>
          <a:p>
            <a:pPr marL="0" indent="0">
              <a:buNone/>
            </a:pPr>
            <a:r>
              <a:rPr lang="en-US" b="1"/>
              <a:t>Standard IV.A.7 </a:t>
            </a:r>
            <a:r>
              <a:rPr lang="en-US" b="1" i="1"/>
              <a:t>(Leadership and Governance)</a:t>
            </a:r>
            <a:r>
              <a:rPr lang="en-US"/>
              <a:t>: </a:t>
            </a:r>
          </a:p>
          <a:p>
            <a:pPr lvl="1">
              <a:lnSpc>
                <a:spcPct val="120000"/>
              </a:lnSpc>
              <a:buFont typeface="Arial"/>
              <a:buChar char="•"/>
            </a:pPr>
            <a:r>
              <a:rPr lang="en-US" b="1">
                <a:ea typeface="+mn-lt"/>
                <a:cs typeface="+mn-lt"/>
              </a:rPr>
              <a:t>IV.A.7. (</a:t>
            </a:r>
            <a:r>
              <a:rPr lang="en-US" b="1" i="1">
                <a:ea typeface="+mn-lt"/>
                <a:cs typeface="+mn-lt"/>
              </a:rPr>
              <a:t>Decision-Making Roles and Processes</a:t>
            </a:r>
            <a:r>
              <a:rPr lang="en-US" b="1">
                <a:ea typeface="+mn-lt"/>
                <a:cs typeface="+mn-lt"/>
              </a:rPr>
              <a:t>): </a:t>
            </a:r>
            <a:r>
              <a:rPr lang="en-US">
                <a:ea typeface="+mn-lt"/>
                <a:cs typeface="+mn-lt"/>
              </a:rPr>
              <a:t>Leadership roles and the institution’s governance and decision-making policies, procedures, and processes are regularly evaluated to assure their integrity and effectiveness. </a:t>
            </a:r>
            <a:r>
              <a:rPr lang="en-US" b="1">
                <a:ea typeface="+mn-lt"/>
                <a:cs typeface="+mn-lt"/>
              </a:rPr>
              <a:t>The institution widely communicates the results of these evaluations and uses them as the basis for improvement.</a:t>
            </a:r>
          </a:p>
          <a:p>
            <a:pPr marL="0" indent="0">
              <a:buNone/>
            </a:pPr>
            <a:endParaRPr lang="en-US"/>
          </a:p>
        </p:txBody>
      </p:sp>
    </p:spTree>
    <p:extLst>
      <p:ext uri="{BB962C8B-B14F-4D97-AF65-F5344CB8AC3E}">
        <p14:creationId xmlns:p14="http://schemas.microsoft.com/office/powerpoint/2010/main" val="2690376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ormAutofit/>
          </a:bodyPr>
          <a:lstStyle/>
          <a:p>
            <a:r>
              <a:rPr lang="en-US"/>
              <a:t>Welcome</a:t>
            </a:r>
            <a:br>
              <a:rPr lang="en-US"/>
            </a:br>
            <a:r>
              <a:rPr lang="en-US"/>
              <a:t>Happy Friday</a:t>
            </a:r>
            <a:br>
              <a:rPr lang="en-US"/>
            </a:br>
            <a:r>
              <a:rPr lang="en-US"/>
              <a:t>Happy Long Weekend</a:t>
            </a:r>
          </a:p>
        </p:txBody>
      </p:sp>
    </p:spTree>
    <p:extLst>
      <p:ext uri="{BB962C8B-B14F-4D97-AF65-F5344CB8AC3E}">
        <p14:creationId xmlns:p14="http://schemas.microsoft.com/office/powerpoint/2010/main" val="2554858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p:txBody>
          <a:bodyPr lIns="91440" tIns="45720" rIns="91440" bIns="45720" anchor="t">
            <a:normAutofit fontScale="62500" lnSpcReduction="20000"/>
          </a:bodyPr>
          <a:lstStyle/>
          <a:p>
            <a:pPr marL="1218565" indent="-1828165">
              <a:buNone/>
            </a:pPr>
            <a:r>
              <a:rPr lang="en-US" sz="5800" b="1"/>
              <a:t>Step 3: Why is counting the number of sentences important?</a:t>
            </a:r>
            <a:endParaRPr lang="en-US" sz="5800"/>
          </a:p>
          <a:p>
            <a:pPr marL="1218565" indent="-1828165">
              <a:buNone/>
            </a:pPr>
            <a:endParaRPr lang="en-US" sz="7600" b="1"/>
          </a:p>
          <a:p>
            <a:pPr marL="0" indent="0">
              <a:buNone/>
            </a:pPr>
            <a:r>
              <a:rPr lang="en-US" sz="3200" b="1"/>
              <a:t>Standard IV.A.7 </a:t>
            </a:r>
            <a:r>
              <a:rPr lang="en-US" sz="3200" b="1" i="1"/>
              <a:t>(Leadership and Governance)</a:t>
            </a:r>
            <a:r>
              <a:rPr lang="en-US" sz="3200"/>
              <a:t>: </a:t>
            </a:r>
          </a:p>
          <a:p>
            <a:pPr lvl="1">
              <a:lnSpc>
                <a:spcPct val="120000"/>
              </a:lnSpc>
              <a:buFont typeface="Arial"/>
              <a:buChar char="•"/>
            </a:pPr>
            <a:r>
              <a:rPr lang="en-US" sz="3200" b="1">
                <a:ea typeface="+mn-lt"/>
                <a:cs typeface="+mn-lt"/>
              </a:rPr>
              <a:t>IV.A.7. (</a:t>
            </a:r>
            <a:r>
              <a:rPr lang="en-US" sz="3200" b="1" i="1">
                <a:ea typeface="+mn-lt"/>
                <a:cs typeface="+mn-lt"/>
              </a:rPr>
              <a:t>Decision-Making Roles and Processes</a:t>
            </a:r>
            <a:r>
              <a:rPr lang="en-US" sz="3200" b="1">
                <a:ea typeface="+mn-lt"/>
                <a:cs typeface="+mn-lt"/>
              </a:rPr>
              <a:t>): </a:t>
            </a:r>
            <a:r>
              <a:rPr lang="en-US" sz="3200">
                <a:ea typeface="+mn-lt"/>
                <a:cs typeface="+mn-lt"/>
              </a:rPr>
              <a:t>Leadership roles and the institution’s governance and decision-making policies, procedures, and processes are regularly evaluated to assure their integrity and effectiveness. The institution widely communicates the results of these evaluations and uses them as the basis for improvement.</a:t>
            </a:r>
          </a:p>
        </p:txBody>
      </p:sp>
      <p:sp>
        <p:nvSpPr>
          <p:cNvPr id="4" name="TextBox 3">
            <a:extLst>
              <a:ext uri="{FF2B5EF4-FFF2-40B4-BE49-F238E27FC236}">
                <a16:creationId xmlns:a16="http://schemas.microsoft.com/office/drawing/2014/main" id="{E69CE194-D277-7E69-D00A-DF07124D3B93}"/>
              </a:ext>
            </a:extLst>
          </p:cNvPr>
          <p:cNvSpPr txBox="1"/>
          <p:nvPr/>
        </p:nvSpPr>
        <p:spPr>
          <a:xfrm>
            <a:off x="682487" y="3173381"/>
            <a:ext cx="1036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rPr>
              <a:t>Because the statements are related and should be examined collectively.</a:t>
            </a:r>
            <a:endParaRPr lang="en-US" sz="2400"/>
          </a:p>
        </p:txBody>
      </p:sp>
    </p:spTree>
    <p:extLst>
      <p:ext uri="{BB962C8B-B14F-4D97-AF65-F5344CB8AC3E}">
        <p14:creationId xmlns:p14="http://schemas.microsoft.com/office/powerpoint/2010/main" val="251407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2194560"/>
            <a:ext cx="10820400" cy="4482806"/>
          </a:xfrm>
        </p:spPr>
        <p:txBody>
          <a:bodyPr lIns="91440" tIns="45720" rIns="91440" bIns="45720" anchor="t">
            <a:normAutofit fontScale="47500" lnSpcReduction="20000"/>
          </a:bodyPr>
          <a:lstStyle/>
          <a:p>
            <a:pPr marL="1218565" indent="-1828165">
              <a:buNone/>
            </a:pPr>
            <a:r>
              <a:rPr lang="en-US" sz="7000" b="1"/>
              <a:t>Step 4: Isolate the subject(s) in the Standard statement. What specific item(s) is the institution supposed to be focusing on? </a:t>
            </a:r>
          </a:p>
          <a:p>
            <a:pPr marL="1218565" indent="-1828165">
              <a:buNone/>
            </a:pPr>
            <a:endParaRPr lang="en-US" b="1"/>
          </a:p>
          <a:p>
            <a:pPr marL="1218565" indent="-1828165">
              <a:buNone/>
            </a:pPr>
            <a:r>
              <a:rPr lang="en-US" sz="5100" b="1"/>
              <a:t>Standard IV.A.7 </a:t>
            </a:r>
            <a:r>
              <a:rPr lang="en-US" sz="5100" b="1" i="1"/>
              <a:t>(Leadership and Governance)</a:t>
            </a:r>
            <a:r>
              <a:rPr lang="en-US" sz="5100"/>
              <a:t>: </a:t>
            </a:r>
          </a:p>
          <a:p>
            <a:pPr lvl="1">
              <a:lnSpc>
                <a:spcPct val="120000"/>
              </a:lnSpc>
              <a:buFont typeface="Arial"/>
              <a:buChar char="•"/>
            </a:pPr>
            <a:r>
              <a:rPr lang="en-US" sz="5100" b="1">
                <a:ea typeface="+mn-lt"/>
                <a:cs typeface="+mn-lt"/>
              </a:rPr>
              <a:t>IV.A.7. (</a:t>
            </a:r>
            <a:r>
              <a:rPr lang="en-US" sz="5100" b="1" i="1">
                <a:ea typeface="+mn-lt"/>
                <a:cs typeface="+mn-lt"/>
              </a:rPr>
              <a:t>Decision-Making Roles and Processes</a:t>
            </a:r>
            <a:r>
              <a:rPr lang="en-US" sz="5100" b="1">
                <a:ea typeface="+mn-lt"/>
                <a:cs typeface="+mn-lt"/>
              </a:rPr>
              <a:t>): </a:t>
            </a:r>
            <a:r>
              <a:rPr lang="en-US" sz="5100">
                <a:ea typeface="+mn-lt"/>
                <a:cs typeface="+mn-lt"/>
              </a:rPr>
              <a:t>Leadership roles and the institution’s governance and decision-making policies, procedures, and processes are regularly evaluated to assure their integrity and effectiveness. The institution widely communicates the results of these evaluations and uses them as the basis for improvement.</a:t>
            </a:r>
          </a:p>
        </p:txBody>
      </p:sp>
    </p:spTree>
    <p:extLst>
      <p:ext uri="{BB962C8B-B14F-4D97-AF65-F5344CB8AC3E}">
        <p14:creationId xmlns:p14="http://schemas.microsoft.com/office/powerpoint/2010/main" val="406323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2194560"/>
            <a:ext cx="10820400" cy="4408824"/>
          </a:xfrm>
        </p:spPr>
        <p:txBody>
          <a:bodyPr lIns="91440" tIns="45720" rIns="91440" bIns="45720" anchor="t">
            <a:normAutofit fontScale="40000" lnSpcReduction="20000"/>
          </a:bodyPr>
          <a:lstStyle/>
          <a:p>
            <a:pPr marL="1218565" indent="-1828165">
              <a:buNone/>
            </a:pPr>
            <a:r>
              <a:rPr lang="en-US" sz="9000" b="1"/>
              <a:t>Step 4: Isolate the subject(s) in the Standard statement. What specific item(s) is the institution supposed to be focusing on?</a:t>
            </a:r>
            <a:r>
              <a:rPr lang="en-US" sz="6700" b="1"/>
              <a:t> </a:t>
            </a:r>
          </a:p>
          <a:p>
            <a:pPr marL="1218565" indent="-1828165">
              <a:buNone/>
            </a:pPr>
            <a:endParaRPr lang="en-US" sz="5100" b="1"/>
          </a:p>
          <a:p>
            <a:pPr marL="1218565" indent="-1828165">
              <a:buNone/>
            </a:pPr>
            <a:r>
              <a:rPr lang="en-US" sz="5100" b="1"/>
              <a:t>Standard IV.A.7 </a:t>
            </a:r>
            <a:r>
              <a:rPr lang="en-US" sz="5100" b="1" i="1"/>
              <a:t>(Leadership and Governance)</a:t>
            </a:r>
            <a:r>
              <a:rPr lang="en-US" sz="5100"/>
              <a:t>: </a:t>
            </a:r>
          </a:p>
          <a:p>
            <a:pPr lvl="1">
              <a:lnSpc>
                <a:spcPct val="120000"/>
              </a:lnSpc>
              <a:buFont typeface="Arial"/>
              <a:buChar char="•"/>
            </a:pPr>
            <a:r>
              <a:rPr lang="en-US" sz="5100" b="1">
                <a:ea typeface="+mn-lt"/>
                <a:cs typeface="+mn-lt"/>
              </a:rPr>
              <a:t>IV.A.7. (</a:t>
            </a:r>
            <a:r>
              <a:rPr lang="en-US" sz="5100" b="1" i="1">
                <a:ea typeface="+mn-lt"/>
                <a:cs typeface="+mn-lt"/>
              </a:rPr>
              <a:t>Decision-Making Roles and Processes</a:t>
            </a:r>
            <a:r>
              <a:rPr lang="en-US" sz="5100" b="1">
                <a:ea typeface="+mn-lt"/>
                <a:cs typeface="+mn-lt"/>
              </a:rPr>
              <a:t>): Leadership roles and the institution’s governance and decision-making policies, procedures, and processes</a:t>
            </a:r>
            <a:r>
              <a:rPr lang="en-US" sz="5100">
                <a:ea typeface="+mn-lt"/>
                <a:cs typeface="+mn-lt"/>
              </a:rPr>
              <a:t> are regularly evaluated to assure their integrity and effectiveness. The institution widely communicates the results of these </a:t>
            </a:r>
            <a:r>
              <a:rPr lang="en-US" sz="5100" b="1">
                <a:ea typeface="+mn-lt"/>
                <a:cs typeface="+mn-lt"/>
              </a:rPr>
              <a:t>evaluations </a:t>
            </a:r>
            <a:r>
              <a:rPr lang="en-US" sz="5100">
                <a:ea typeface="+mn-lt"/>
                <a:cs typeface="+mn-lt"/>
              </a:rPr>
              <a:t>and uses them as the basis for improvement.</a:t>
            </a:r>
          </a:p>
        </p:txBody>
      </p:sp>
    </p:spTree>
    <p:extLst>
      <p:ext uri="{BB962C8B-B14F-4D97-AF65-F5344CB8AC3E}">
        <p14:creationId xmlns:p14="http://schemas.microsoft.com/office/powerpoint/2010/main" val="88365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p:txBody>
          <a:bodyPr lIns="91440" tIns="45720" rIns="91440" bIns="45720" anchor="t">
            <a:normAutofit fontScale="32500" lnSpcReduction="20000"/>
          </a:bodyPr>
          <a:lstStyle/>
          <a:p>
            <a:pPr marL="1218565" indent="-1828165">
              <a:buNone/>
            </a:pPr>
            <a:r>
              <a:rPr lang="en-US" sz="9600" b="1"/>
              <a:t>Step 5: </a:t>
            </a:r>
            <a:r>
              <a:rPr lang="en-US" sz="9600" b="1">
                <a:ea typeface="+mn-lt"/>
                <a:cs typeface="+mn-lt"/>
              </a:rPr>
              <a:t>Isolate the verb(s) in the Standard statement. What specific action is being requested of the institution with their (leadership/governance/decision-making) policies, procedures, and processes? </a:t>
            </a:r>
            <a:endParaRPr lang="en-US" sz="9600">
              <a:ea typeface="+mn-lt"/>
              <a:cs typeface="+mn-lt"/>
            </a:endParaRPr>
          </a:p>
          <a:p>
            <a:pPr marL="1218565" indent="-1828165">
              <a:buNone/>
            </a:pPr>
            <a:endParaRPr lang="en-US" b="1"/>
          </a:p>
          <a:p>
            <a:pPr marL="1218565" indent="-1828165">
              <a:buNone/>
            </a:pPr>
            <a:r>
              <a:rPr lang="en-US" sz="6200" b="1"/>
              <a:t>Standard IV.A.7 </a:t>
            </a:r>
            <a:r>
              <a:rPr lang="en-US" sz="6200" b="1" i="1"/>
              <a:t>(Leadership and Governance)</a:t>
            </a:r>
            <a:r>
              <a:rPr lang="en-US" sz="6200"/>
              <a:t>: </a:t>
            </a:r>
          </a:p>
          <a:p>
            <a:pPr lvl="1">
              <a:lnSpc>
                <a:spcPct val="120000"/>
              </a:lnSpc>
              <a:buFont typeface="Arial"/>
              <a:buChar char="•"/>
            </a:pPr>
            <a:r>
              <a:rPr lang="en-US" sz="6200" b="1">
                <a:ea typeface="+mn-lt"/>
                <a:cs typeface="+mn-lt"/>
              </a:rPr>
              <a:t>IV.A.7. (</a:t>
            </a:r>
            <a:r>
              <a:rPr lang="en-US" sz="6200" b="1" i="1">
                <a:ea typeface="+mn-lt"/>
                <a:cs typeface="+mn-lt"/>
              </a:rPr>
              <a:t>Decision-Making Roles and Processes</a:t>
            </a:r>
            <a:r>
              <a:rPr lang="en-US" sz="6200" b="1">
                <a:ea typeface="+mn-lt"/>
                <a:cs typeface="+mn-lt"/>
              </a:rPr>
              <a:t>): </a:t>
            </a:r>
            <a:r>
              <a:rPr lang="en-US" sz="6200">
                <a:ea typeface="+mn-lt"/>
                <a:cs typeface="+mn-lt"/>
              </a:rPr>
              <a:t>Leadership roles and the institution’s governance and decision-making policies, procedures, and processes are regularly evaluated to assure their integrity and effectiveness. The institution widely communicates the results of these evaluations and uses them as the basis for improvement.</a:t>
            </a:r>
          </a:p>
        </p:txBody>
      </p:sp>
    </p:spTree>
    <p:extLst>
      <p:ext uri="{BB962C8B-B14F-4D97-AF65-F5344CB8AC3E}">
        <p14:creationId xmlns:p14="http://schemas.microsoft.com/office/powerpoint/2010/main" val="72918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p:txBody>
          <a:bodyPr lIns="91440" tIns="45720" rIns="91440" bIns="45720" anchor="t">
            <a:normAutofit fontScale="40000" lnSpcReduction="20000"/>
          </a:bodyPr>
          <a:lstStyle/>
          <a:p>
            <a:pPr marL="1218565" indent="-1828165">
              <a:buNone/>
            </a:pPr>
            <a:r>
              <a:rPr lang="en-US" sz="7000" b="1">
                <a:ea typeface="+mn-lt"/>
                <a:cs typeface="+mn-lt"/>
              </a:rPr>
              <a:t>Step 5: Isolate the verb in the Standard statement. What specific action is being requested of the institution with their (leadership/governance/decision-making) policies, procedures, and processes? </a:t>
            </a:r>
            <a:endParaRPr lang="en-US" sz="7000"/>
          </a:p>
          <a:p>
            <a:pPr marL="1218565" indent="-1828165">
              <a:buNone/>
            </a:pPr>
            <a:endParaRPr lang="en-US" b="1"/>
          </a:p>
          <a:p>
            <a:pPr marL="1218565" indent="-1828165">
              <a:buNone/>
            </a:pPr>
            <a:r>
              <a:rPr lang="en-US" sz="5100" b="1"/>
              <a:t>Standard IV.A.7 </a:t>
            </a:r>
            <a:r>
              <a:rPr lang="en-US" sz="5100" b="1" i="1"/>
              <a:t>(Leadership and Governance)</a:t>
            </a:r>
            <a:r>
              <a:rPr lang="en-US" sz="5100"/>
              <a:t>: </a:t>
            </a:r>
          </a:p>
          <a:p>
            <a:pPr lvl="1">
              <a:lnSpc>
                <a:spcPct val="120000"/>
              </a:lnSpc>
              <a:buFont typeface="Arial"/>
              <a:buChar char="•"/>
            </a:pPr>
            <a:r>
              <a:rPr lang="en-US" sz="5100" b="1">
                <a:ea typeface="+mn-lt"/>
                <a:cs typeface="+mn-lt"/>
              </a:rPr>
              <a:t>IV.A.7. (</a:t>
            </a:r>
            <a:r>
              <a:rPr lang="en-US" sz="5100" b="1" i="1">
                <a:ea typeface="+mn-lt"/>
                <a:cs typeface="+mn-lt"/>
              </a:rPr>
              <a:t>Decision-Making Roles and Processes</a:t>
            </a:r>
            <a:r>
              <a:rPr lang="en-US" sz="5100" b="1">
                <a:ea typeface="+mn-lt"/>
                <a:cs typeface="+mn-lt"/>
              </a:rPr>
              <a:t>): </a:t>
            </a:r>
            <a:r>
              <a:rPr lang="en-US" sz="5100">
                <a:ea typeface="+mn-lt"/>
                <a:cs typeface="+mn-lt"/>
              </a:rPr>
              <a:t>Leadership roles and the institution’s governance and decision-making policies, procedures, and processes are regularly </a:t>
            </a:r>
            <a:r>
              <a:rPr lang="en-US" sz="5100" b="1">
                <a:ea typeface="+mn-lt"/>
                <a:cs typeface="+mn-lt"/>
              </a:rPr>
              <a:t>evaluated</a:t>
            </a:r>
            <a:r>
              <a:rPr lang="en-US" sz="5100">
                <a:ea typeface="+mn-lt"/>
                <a:cs typeface="+mn-lt"/>
              </a:rPr>
              <a:t> to assure their integrity and effectiveness. The institution widely communicates the results of these evaluations and uses them as the basis for improvement.</a:t>
            </a:r>
          </a:p>
          <a:p>
            <a:pPr marL="0" indent="0">
              <a:buNone/>
            </a:pPr>
            <a:endParaRPr lang="en-US"/>
          </a:p>
        </p:txBody>
      </p:sp>
    </p:spTree>
    <p:extLst>
      <p:ext uri="{BB962C8B-B14F-4D97-AF65-F5344CB8AC3E}">
        <p14:creationId xmlns:p14="http://schemas.microsoft.com/office/powerpoint/2010/main" val="2988588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p:txBody>
          <a:bodyPr lIns="91440" tIns="45720" rIns="91440" bIns="45720" anchor="t">
            <a:normAutofit fontScale="40000" lnSpcReduction="20000"/>
          </a:bodyPr>
          <a:lstStyle/>
          <a:p>
            <a:pPr marL="1218565" indent="-1828165">
              <a:buNone/>
            </a:pPr>
            <a:r>
              <a:rPr lang="en-US" sz="7000" b="1"/>
              <a:t>Step 5: Isolate the verb </a:t>
            </a:r>
            <a:r>
              <a:rPr lang="en-US" sz="7000" b="1">
                <a:ea typeface="+mn-lt"/>
                <a:cs typeface="+mn-lt"/>
              </a:rPr>
              <a:t>in the Standard statement. What specific action is being requested of the institution with their (leadership/governance/decision-making) policies, procedures, and processes? </a:t>
            </a:r>
            <a:endParaRPr lang="en-US" sz="7000">
              <a:ea typeface="+mn-lt"/>
              <a:cs typeface="+mn-lt"/>
            </a:endParaRPr>
          </a:p>
          <a:p>
            <a:pPr marL="1218565" indent="-1828165">
              <a:buNone/>
            </a:pPr>
            <a:endParaRPr lang="en-US" b="1"/>
          </a:p>
          <a:p>
            <a:pPr marL="1218565" indent="-1828165">
              <a:buNone/>
            </a:pPr>
            <a:r>
              <a:rPr lang="en-US" sz="5100" b="1"/>
              <a:t>Standard IV.A.7 </a:t>
            </a:r>
            <a:r>
              <a:rPr lang="en-US" sz="5100" b="1" i="1"/>
              <a:t>(Leadership and Governance)</a:t>
            </a:r>
            <a:r>
              <a:rPr lang="en-US" sz="5100"/>
              <a:t>: </a:t>
            </a:r>
          </a:p>
          <a:p>
            <a:pPr lvl="1">
              <a:lnSpc>
                <a:spcPct val="120000"/>
              </a:lnSpc>
              <a:buFont typeface="Arial"/>
              <a:buChar char="•"/>
            </a:pPr>
            <a:r>
              <a:rPr lang="en-US" sz="5100" b="1">
                <a:ea typeface="+mn-lt"/>
                <a:cs typeface="+mn-lt"/>
              </a:rPr>
              <a:t>IV.A.7. (</a:t>
            </a:r>
            <a:r>
              <a:rPr lang="en-US" sz="5100" b="1" i="1">
                <a:ea typeface="+mn-lt"/>
                <a:cs typeface="+mn-lt"/>
              </a:rPr>
              <a:t>Decision-Making Roles and Processes</a:t>
            </a:r>
            <a:r>
              <a:rPr lang="en-US" sz="5100" b="1">
                <a:ea typeface="+mn-lt"/>
                <a:cs typeface="+mn-lt"/>
              </a:rPr>
              <a:t>): </a:t>
            </a:r>
            <a:r>
              <a:rPr lang="en-US" sz="5100">
                <a:ea typeface="+mn-lt"/>
                <a:cs typeface="+mn-lt"/>
              </a:rPr>
              <a:t>Leadership roles and the institution’s governance and decision-making policies, procedures, and processes are regularly </a:t>
            </a:r>
            <a:r>
              <a:rPr lang="en-US" sz="5100" b="1">
                <a:ea typeface="+mn-lt"/>
                <a:cs typeface="+mn-lt"/>
              </a:rPr>
              <a:t>evaluated</a:t>
            </a:r>
            <a:r>
              <a:rPr lang="en-US" sz="5100">
                <a:ea typeface="+mn-lt"/>
                <a:cs typeface="+mn-lt"/>
              </a:rPr>
              <a:t> to assure their integrity and effectiveness. The institution widely </a:t>
            </a:r>
            <a:r>
              <a:rPr lang="en-US" sz="5100" b="1">
                <a:ea typeface="+mn-lt"/>
                <a:cs typeface="+mn-lt"/>
              </a:rPr>
              <a:t>communicates </a:t>
            </a:r>
            <a:r>
              <a:rPr lang="en-US" sz="5100">
                <a:ea typeface="+mn-lt"/>
                <a:cs typeface="+mn-lt"/>
              </a:rPr>
              <a:t>the results of these evaluations and </a:t>
            </a:r>
            <a:r>
              <a:rPr lang="en-US" sz="5100" b="1">
                <a:ea typeface="+mn-lt"/>
                <a:cs typeface="+mn-lt"/>
              </a:rPr>
              <a:t>uses </a:t>
            </a:r>
            <a:r>
              <a:rPr lang="en-US" sz="5100">
                <a:ea typeface="+mn-lt"/>
                <a:cs typeface="+mn-lt"/>
              </a:rPr>
              <a:t>them as the basis for improvement.</a:t>
            </a:r>
          </a:p>
        </p:txBody>
      </p:sp>
    </p:spTree>
    <p:extLst>
      <p:ext uri="{BB962C8B-B14F-4D97-AF65-F5344CB8AC3E}">
        <p14:creationId xmlns:p14="http://schemas.microsoft.com/office/powerpoint/2010/main" val="2777087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p:txBody>
          <a:bodyPr lIns="91440" tIns="45720" rIns="91440" bIns="45720" anchor="t">
            <a:normAutofit fontScale="55000" lnSpcReduction="20000"/>
          </a:bodyPr>
          <a:lstStyle/>
          <a:p>
            <a:pPr marL="1218565" indent="-1828165">
              <a:buNone/>
            </a:pPr>
            <a:r>
              <a:rPr lang="en-US" sz="5800" b="1"/>
              <a:t>Step 6: Be aware of adverbs and adjectives.</a:t>
            </a:r>
          </a:p>
          <a:p>
            <a:pPr marL="1218565" indent="-1828165">
              <a:buNone/>
            </a:pPr>
            <a:endParaRPr lang="en-US" b="1"/>
          </a:p>
          <a:p>
            <a:pPr marL="1218565" indent="-1828165">
              <a:buNone/>
            </a:pPr>
            <a:r>
              <a:rPr lang="en-US" sz="4500" b="1"/>
              <a:t>Standard IV.A.7 </a:t>
            </a:r>
            <a:r>
              <a:rPr lang="en-US" sz="4500" b="1" i="1"/>
              <a:t>(Leadership and Governance)</a:t>
            </a:r>
            <a:r>
              <a:rPr lang="en-US" sz="4500"/>
              <a:t>: </a:t>
            </a:r>
          </a:p>
          <a:p>
            <a:pPr lvl="1">
              <a:lnSpc>
                <a:spcPct val="120000"/>
              </a:lnSpc>
              <a:buFont typeface="Arial"/>
              <a:buChar char="•"/>
            </a:pPr>
            <a:r>
              <a:rPr lang="en-US" sz="4500" b="1">
                <a:ea typeface="+mn-lt"/>
                <a:cs typeface="+mn-lt"/>
              </a:rPr>
              <a:t>IV.A.7. (</a:t>
            </a:r>
            <a:r>
              <a:rPr lang="en-US" sz="4500" b="1" i="1">
                <a:ea typeface="+mn-lt"/>
                <a:cs typeface="+mn-lt"/>
              </a:rPr>
              <a:t>Decision-Making Roles and Processes</a:t>
            </a:r>
            <a:r>
              <a:rPr lang="en-US" sz="4500" b="1">
                <a:ea typeface="+mn-lt"/>
                <a:cs typeface="+mn-lt"/>
              </a:rPr>
              <a:t>): </a:t>
            </a:r>
            <a:r>
              <a:rPr lang="en-US" sz="4500">
                <a:ea typeface="+mn-lt"/>
                <a:cs typeface="+mn-lt"/>
              </a:rPr>
              <a:t>Leadership roles and the institution’s governance and decision-making policies, procedures, and processes are regularly evaluated to assure their integrity and effectiveness. The institution widely communicates the results of these evaluations and uses them as the basis for improvement.</a:t>
            </a:r>
          </a:p>
          <a:p>
            <a:pPr marL="0" indent="0">
              <a:buNone/>
            </a:pPr>
            <a:endParaRPr lang="en-US" sz="4500"/>
          </a:p>
        </p:txBody>
      </p:sp>
    </p:spTree>
    <p:extLst>
      <p:ext uri="{BB962C8B-B14F-4D97-AF65-F5344CB8AC3E}">
        <p14:creationId xmlns:p14="http://schemas.microsoft.com/office/powerpoint/2010/main" val="3472855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p:txBody>
          <a:bodyPr lIns="91440" tIns="45720" rIns="91440" bIns="45720" anchor="t">
            <a:normAutofit fontScale="55000" lnSpcReduction="20000"/>
          </a:bodyPr>
          <a:lstStyle/>
          <a:p>
            <a:pPr marL="1218565" indent="-1828165">
              <a:buNone/>
            </a:pPr>
            <a:r>
              <a:rPr lang="en-US" sz="5800" b="1"/>
              <a:t>Step 6: Be aware of adverbs and adjectives.</a:t>
            </a:r>
          </a:p>
          <a:p>
            <a:pPr marL="1218565" indent="-1828165">
              <a:buNone/>
            </a:pPr>
            <a:endParaRPr lang="en-US" b="1"/>
          </a:p>
          <a:p>
            <a:pPr marL="1218565" indent="-1828165">
              <a:buNone/>
            </a:pPr>
            <a:r>
              <a:rPr lang="en-US" sz="4500" b="1"/>
              <a:t>Standard IV.A.7 </a:t>
            </a:r>
            <a:r>
              <a:rPr lang="en-US" sz="4500" b="1" i="1"/>
              <a:t>(Leadership and Governance)</a:t>
            </a:r>
            <a:r>
              <a:rPr lang="en-US" sz="4500"/>
              <a:t>: </a:t>
            </a:r>
          </a:p>
          <a:p>
            <a:pPr lvl="1">
              <a:lnSpc>
                <a:spcPct val="120000"/>
              </a:lnSpc>
              <a:buFont typeface="Arial"/>
              <a:buChar char="•"/>
            </a:pPr>
            <a:r>
              <a:rPr lang="en-US" sz="4500" b="1">
                <a:ea typeface="+mn-lt"/>
                <a:cs typeface="+mn-lt"/>
              </a:rPr>
              <a:t>IV.A.7. (</a:t>
            </a:r>
            <a:r>
              <a:rPr lang="en-US" sz="4500" b="1" i="1">
                <a:ea typeface="+mn-lt"/>
                <a:cs typeface="+mn-lt"/>
              </a:rPr>
              <a:t>Decision-Making Roles and Processes</a:t>
            </a:r>
            <a:r>
              <a:rPr lang="en-US" sz="4500" b="1">
                <a:ea typeface="+mn-lt"/>
                <a:cs typeface="+mn-lt"/>
              </a:rPr>
              <a:t>): </a:t>
            </a:r>
            <a:r>
              <a:rPr lang="en-US" sz="4500">
                <a:ea typeface="+mn-lt"/>
                <a:cs typeface="+mn-lt"/>
              </a:rPr>
              <a:t>Leadership roles and the institution’s governance and decision-making policies, procedures, and processes are </a:t>
            </a:r>
            <a:r>
              <a:rPr lang="en-US" sz="4500" b="1">
                <a:ea typeface="+mn-lt"/>
                <a:cs typeface="+mn-lt"/>
              </a:rPr>
              <a:t>regularly</a:t>
            </a:r>
            <a:r>
              <a:rPr lang="en-US" sz="4500">
                <a:ea typeface="+mn-lt"/>
                <a:cs typeface="+mn-lt"/>
              </a:rPr>
              <a:t> evaluated to assure their integrity and effectiveness. The institution </a:t>
            </a:r>
            <a:r>
              <a:rPr lang="en-US" sz="4500" b="1">
                <a:ea typeface="+mn-lt"/>
                <a:cs typeface="+mn-lt"/>
              </a:rPr>
              <a:t>widely </a:t>
            </a:r>
            <a:r>
              <a:rPr lang="en-US" sz="4500">
                <a:ea typeface="+mn-lt"/>
                <a:cs typeface="+mn-lt"/>
              </a:rPr>
              <a:t>communicates the results of these evaluations and uses them as the basis for improvement.</a:t>
            </a:r>
          </a:p>
          <a:p>
            <a:pPr marL="0" indent="0">
              <a:buNone/>
            </a:pPr>
            <a:endParaRPr lang="en-US" sz="4500"/>
          </a:p>
        </p:txBody>
      </p:sp>
    </p:spTree>
    <p:extLst>
      <p:ext uri="{BB962C8B-B14F-4D97-AF65-F5344CB8AC3E}">
        <p14:creationId xmlns:p14="http://schemas.microsoft.com/office/powerpoint/2010/main" val="2453299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p:txBody>
          <a:bodyPr lIns="91440" tIns="45720" rIns="91440" bIns="45720" anchor="t">
            <a:normAutofit fontScale="77500" lnSpcReduction="20000"/>
          </a:bodyPr>
          <a:lstStyle/>
          <a:p>
            <a:pPr marL="1218565" indent="-1828165">
              <a:buNone/>
            </a:pPr>
            <a:r>
              <a:rPr lang="en-US" b="1"/>
              <a:t>Standard Statement:</a:t>
            </a:r>
          </a:p>
          <a:p>
            <a:pPr marL="1218565" indent="-1828165">
              <a:buNone/>
            </a:pPr>
            <a:endParaRPr lang="en-US"/>
          </a:p>
          <a:p>
            <a:pPr lvl="1">
              <a:buFont typeface="Arial"/>
              <a:buChar char="•"/>
            </a:pPr>
            <a:r>
              <a:rPr lang="en-US" b="1">
                <a:ea typeface="+mn-lt"/>
                <a:cs typeface="+mn-lt"/>
              </a:rPr>
              <a:t>IV.A.7 (</a:t>
            </a:r>
            <a:r>
              <a:rPr lang="en-US" i="1">
                <a:ea typeface="+mn-lt"/>
                <a:cs typeface="+mn-lt"/>
              </a:rPr>
              <a:t>Leadership &amp; Governance: Decision-Making Roles &amp; Processes</a:t>
            </a:r>
            <a:r>
              <a:rPr lang="en-US" b="1">
                <a:ea typeface="+mn-lt"/>
                <a:cs typeface="+mn-lt"/>
              </a:rPr>
              <a:t>): </a:t>
            </a:r>
            <a:r>
              <a:rPr lang="en-US">
                <a:ea typeface="+mn-lt"/>
                <a:cs typeface="+mn-lt"/>
              </a:rPr>
              <a:t>Leadership roles and the institution’s governance and decision-making policies, procedures, and processes are regularly evaluated to assure their integrity and effectiveness. The institution widely communicates the results of these evaluations and uses them as the basis for improvement.</a:t>
            </a:r>
            <a:endParaRPr lang="en-US"/>
          </a:p>
          <a:p>
            <a:pPr marL="0" indent="0">
              <a:buNone/>
            </a:pPr>
            <a:endParaRPr lang="en-US"/>
          </a:p>
        </p:txBody>
      </p:sp>
    </p:spTree>
    <p:extLst>
      <p:ext uri="{BB962C8B-B14F-4D97-AF65-F5344CB8AC3E}">
        <p14:creationId xmlns:p14="http://schemas.microsoft.com/office/powerpoint/2010/main" val="572215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p:txBody>
          <a:bodyPr lIns="91440" tIns="45720" rIns="91440" bIns="45720" anchor="t">
            <a:normAutofit fontScale="77500" lnSpcReduction="20000"/>
          </a:bodyPr>
          <a:lstStyle/>
          <a:p>
            <a:pPr marL="1218565" indent="-1828165">
              <a:buNone/>
            </a:pPr>
            <a:r>
              <a:rPr lang="en-US" b="1"/>
              <a:t>Standard Statement:</a:t>
            </a:r>
          </a:p>
          <a:p>
            <a:pPr marL="1218565" indent="-1828165">
              <a:buNone/>
            </a:pPr>
            <a:endParaRPr lang="en-US" b="1">
              <a:ea typeface="+mn-lt"/>
              <a:cs typeface="+mn-lt"/>
            </a:endParaRPr>
          </a:p>
          <a:p>
            <a:pPr lvl="1">
              <a:buFont typeface="Arial"/>
              <a:buChar char="•"/>
            </a:pPr>
            <a:r>
              <a:rPr lang="en-US" b="1">
                <a:ea typeface="+mn-lt"/>
                <a:cs typeface="+mn-lt"/>
              </a:rPr>
              <a:t>IV.A.7 (</a:t>
            </a:r>
            <a:r>
              <a:rPr lang="en-US" i="1">
                <a:highlight>
                  <a:srgbClr val="FFFF00"/>
                </a:highlight>
                <a:ea typeface="+mn-lt"/>
                <a:cs typeface="+mn-lt"/>
              </a:rPr>
              <a:t>Leadership &amp; Governance: Decision-Making Roles &amp; Processes</a:t>
            </a:r>
            <a:r>
              <a:rPr lang="en-US" b="1">
                <a:ea typeface="+mn-lt"/>
                <a:cs typeface="+mn-lt"/>
              </a:rPr>
              <a:t>): </a:t>
            </a:r>
            <a:r>
              <a:rPr lang="en-US">
                <a:ea typeface="+mn-lt"/>
                <a:cs typeface="+mn-lt"/>
              </a:rPr>
              <a:t>Leadership roles and the institution’s governance and decision-making policies, procedures, and processes are regularly evaluated to assure their integrity and effectiveness. The institution widely communicates the results of these evaluations and uses them as the basis for improvement.</a:t>
            </a:r>
          </a:p>
          <a:p>
            <a:pPr marL="0" indent="0">
              <a:buNone/>
            </a:pPr>
            <a:endParaRPr lang="en-US"/>
          </a:p>
        </p:txBody>
      </p:sp>
    </p:spTree>
    <p:extLst>
      <p:ext uri="{BB962C8B-B14F-4D97-AF65-F5344CB8AC3E}">
        <p14:creationId xmlns:p14="http://schemas.microsoft.com/office/powerpoint/2010/main" val="444719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Introductions</a:t>
            </a:r>
          </a:p>
        </p:txBody>
      </p:sp>
      <p:sp>
        <p:nvSpPr>
          <p:cNvPr id="3" name="Content Placeholder 2"/>
          <p:cNvSpPr>
            <a:spLocks noGrp="1"/>
          </p:cNvSpPr>
          <p:nvPr>
            <p:ph idx="1"/>
          </p:nvPr>
        </p:nvSpPr>
        <p:spPr/>
        <p:txBody>
          <a:bodyPr lIns="91440" tIns="45720" rIns="91440" bIns="45720" anchor="t">
            <a:normAutofit/>
          </a:bodyPr>
          <a:lstStyle/>
          <a:p>
            <a:r>
              <a:rPr lang="en-US"/>
              <a:t>Name</a:t>
            </a:r>
          </a:p>
          <a:p>
            <a:r>
              <a:rPr lang="en-US"/>
              <a:t>Which type of traveler are you? </a:t>
            </a:r>
          </a:p>
          <a:p>
            <a:pPr marL="0" lvl="2" indent="0">
              <a:buNone/>
            </a:pPr>
            <a:r>
              <a:rPr lang="en-US" sz="3200"/>
              <a:t>History Buff, Beach Bum, Thrill Seeker, Foodie, Other</a:t>
            </a:r>
          </a:p>
        </p:txBody>
      </p:sp>
    </p:spTree>
    <p:extLst>
      <p:ext uri="{BB962C8B-B14F-4D97-AF65-F5344CB8AC3E}">
        <p14:creationId xmlns:p14="http://schemas.microsoft.com/office/powerpoint/2010/main" val="1737103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p:txBody>
          <a:bodyPr lIns="91440" tIns="45720" rIns="91440" bIns="45720" anchor="t">
            <a:normAutofit fontScale="77500" lnSpcReduction="20000"/>
          </a:bodyPr>
          <a:lstStyle/>
          <a:p>
            <a:pPr marL="1218565" indent="-1828165">
              <a:buNone/>
            </a:pPr>
            <a:r>
              <a:rPr lang="en-US" b="1"/>
              <a:t>Standard Statement:</a:t>
            </a:r>
          </a:p>
          <a:p>
            <a:pPr marL="1218565" indent="-1828165">
              <a:buNone/>
            </a:pPr>
            <a:endParaRPr lang="en-US" b="1">
              <a:ea typeface="+mn-lt"/>
              <a:cs typeface="+mn-lt"/>
            </a:endParaRPr>
          </a:p>
          <a:p>
            <a:pPr lvl="1">
              <a:buFont typeface="Arial"/>
              <a:buChar char="•"/>
            </a:pPr>
            <a:r>
              <a:rPr lang="en-US" b="1">
                <a:ea typeface="+mn-lt"/>
                <a:cs typeface="+mn-lt"/>
              </a:rPr>
              <a:t>IV.A.7 (</a:t>
            </a:r>
            <a:r>
              <a:rPr lang="en-US" i="1">
                <a:ea typeface="+mn-lt"/>
                <a:cs typeface="+mn-lt"/>
              </a:rPr>
              <a:t>Leadership &amp; Governance: Decision-Making Roles &amp; Processes</a:t>
            </a:r>
            <a:r>
              <a:rPr lang="en-US" b="1">
                <a:ea typeface="+mn-lt"/>
                <a:cs typeface="+mn-lt"/>
              </a:rPr>
              <a:t>): </a:t>
            </a:r>
            <a:r>
              <a:rPr lang="en-US">
                <a:ea typeface="+mn-lt"/>
                <a:cs typeface="+mn-lt"/>
              </a:rPr>
              <a:t>Leadership roles and the institution’s governance and decision-making</a:t>
            </a:r>
            <a:r>
              <a:rPr lang="en-US">
                <a:solidFill>
                  <a:srgbClr val="A61E2F"/>
                </a:solidFill>
                <a:ea typeface="+mn-lt"/>
                <a:cs typeface="+mn-lt"/>
              </a:rPr>
              <a:t> </a:t>
            </a:r>
            <a:r>
              <a:rPr lang="en-US">
                <a:highlight>
                  <a:srgbClr val="FFFF00"/>
                </a:highlight>
                <a:ea typeface="+mn-lt"/>
                <a:cs typeface="+mn-lt"/>
              </a:rPr>
              <a:t>policies, procedures, and processes </a:t>
            </a:r>
            <a:r>
              <a:rPr lang="en-US">
                <a:ea typeface="+mn-lt"/>
                <a:cs typeface="+mn-lt"/>
              </a:rPr>
              <a:t>are regularly evaluated</a:t>
            </a:r>
            <a:r>
              <a:rPr lang="en-US">
                <a:solidFill>
                  <a:schemeClr val="accent6"/>
                </a:solidFill>
                <a:ea typeface="+mn-lt"/>
                <a:cs typeface="+mn-lt"/>
              </a:rPr>
              <a:t> </a:t>
            </a:r>
            <a:r>
              <a:rPr lang="en-US">
                <a:ea typeface="+mn-lt"/>
                <a:cs typeface="+mn-lt"/>
              </a:rPr>
              <a:t>to assure their integrity and effectiveness. The institution widely communicates the results of these </a:t>
            </a:r>
            <a:r>
              <a:rPr lang="en-US">
                <a:highlight>
                  <a:srgbClr val="FFFF00"/>
                </a:highlight>
                <a:ea typeface="+mn-lt"/>
                <a:cs typeface="+mn-lt"/>
              </a:rPr>
              <a:t>evaluations </a:t>
            </a:r>
            <a:r>
              <a:rPr lang="en-US">
                <a:ea typeface="+mn-lt"/>
                <a:cs typeface="+mn-lt"/>
              </a:rPr>
              <a:t>and uses them as the basis for improvement.</a:t>
            </a:r>
          </a:p>
          <a:p>
            <a:pPr marL="0" indent="0">
              <a:buNone/>
            </a:pPr>
            <a:endParaRPr lang="en-US"/>
          </a:p>
        </p:txBody>
      </p:sp>
    </p:spTree>
    <p:extLst>
      <p:ext uri="{BB962C8B-B14F-4D97-AF65-F5344CB8AC3E}">
        <p14:creationId xmlns:p14="http://schemas.microsoft.com/office/powerpoint/2010/main" val="2306676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p:txBody>
          <a:bodyPr lIns="91440" tIns="45720" rIns="91440" bIns="45720" anchor="t">
            <a:normAutofit fontScale="77500" lnSpcReduction="20000"/>
          </a:bodyPr>
          <a:lstStyle/>
          <a:p>
            <a:pPr marL="1218565" indent="-1828165">
              <a:buNone/>
            </a:pPr>
            <a:r>
              <a:rPr lang="en-US" b="1"/>
              <a:t>Standard Statement:</a:t>
            </a:r>
          </a:p>
          <a:p>
            <a:pPr marL="1218565" indent="-1828165">
              <a:buNone/>
            </a:pPr>
            <a:endParaRPr lang="en-US" b="1">
              <a:ea typeface="+mn-lt"/>
              <a:cs typeface="+mn-lt"/>
            </a:endParaRPr>
          </a:p>
          <a:p>
            <a:pPr lvl="1">
              <a:buFont typeface="Arial"/>
              <a:buChar char="•"/>
            </a:pPr>
            <a:r>
              <a:rPr lang="en-US" b="1">
                <a:ea typeface="+mn-lt"/>
                <a:cs typeface="+mn-lt"/>
              </a:rPr>
              <a:t>IV.A.7 (</a:t>
            </a:r>
            <a:r>
              <a:rPr lang="en-US" i="1">
                <a:ea typeface="+mn-lt"/>
                <a:cs typeface="+mn-lt"/>
              </a:rPr>
              <a:t>Leadership &amp; Governance: Decision-Making Roles &amp; Processes</a:t>
            </a:r>
            <a:r>
              <a:rPr lang="en-US" b="1">
                <a:ea typeface="+mn-lt"/>
                <a:cs typeface="+mn-lt"/>
              </a:rPr>
              <a:t>): </a:t>
            </a:r>
            <a:r>
              <a:rPr lang="en-US">
                <a:ea typeface="+mn-lt"/>
                <a:cs typeface="+mn-lt"/>
              </a:rPr>
              <a:t>Leadership roles and the institution’s governance and decision-making policies, procedures, and processes are regularly </a:t>
            </a:r>
            <a:r>
              <a:rPr lang="en-US">
                <a:highlight>
                  <a:srgbClr val="FFFF00"/>
                </a:highlight>
                <a:ea typeface="+mn-lt"/>
                <a:cs typeface="+mn-lt"/>
              </a:rPr>
              <a:t>evaluated </a:t>
            </a:r>
            <a:r>
              <a:rPr lang="en-US">
                <a:ea typeface="+mn-lt"/>
                <a:cs typeface="+mn-lt"/>
              </a:rPr>
              <a:t>to assure their integrity and effectiveness. The institution widely </a:t>
            </a:r>
            <a:r>
              <a:rPr lang="en-US">
                <a:highlight>
                  <a:srgbClr val="FFFF00"/>
                </a:highlight>
                <a:ea typeface="+mn-lt"/>
                <a:cs typeface="+mn-lt"/>
              </a:rPr>
              <a:t>communicates </a:t>
            </a:r>
            <a:r>
              <a:rPr lang="en-US">
                <a:ea typeface="+mn-lt"/>
                <a:cs typeface="+mn-lt"/>
              </a:rPr>
              <a:t>the results of these evaluations and </a:t>
            </a:r>
            <a:r>
              <a:rPr lang="en-US">
                <a:highlight>
                  <a:srgbClr val="FFFF00"/>
                </a:highlight>
                <a:ea typeface="+mn-lt"/>
                <a:cs typeface="+mn-lt"/>
              </a:rPr>
              <a:t>uses </a:t>
            </a:r>
            <a:r>
              <a:rPr lang="en-US">
                <a:ea typeface="+mn-lt"/>
                <a:cs typeface="+mn-lt"/>
              </a:rPr>
              <a:t>them as the basis for improvement.</a:t>
            </a:r>
          </a:p>
          <a:p>
            <a:pPr marL="0" indent="0">
              <a:buNone/>
            </a:pPr>
            <a:endParaRPr lang="en-US"/>
          </a:p>
        </p:txBody>
      </p:sp>
    </p:spTree>
    <p:extLst>
      <p:ext uri="{BB962C8B-B14F-4D97-AF65-F5344CB8AC3E}">
        <p14:creationId xmlns:p14="http://schemas.microsoft.com/office/powerpoint/2010/main" val="3568123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p:txBody>
          <a:bodyPr lIns="91440" tIns="45720" rIns="91440" bIns="45720" anchor="t">
            <a:normAutofit fontScale="77500" lnSpcReduction="20000"/>
          </a:bodyPr>
          <a:lstStyle/>
          <a:p>
            <a:pPr marL="1218565" indent="-1828165">
              <a:buNone/>
            </a:pPr>
            <a:r>
              <a:rPr lang="en-US" b="1"/>
              <a:t>Standard Statement:</a:t>
            </a:r>
          </a:p>
          <a:p>
            <a:pPr marL="1218565" indent="-1828165">
              <a:buNone/>
            </a:pPr>
            <a:endParaRPr lang="en-US" b="1">
              <a:ea typeface="+mn-lt"/>
              <a:cs typeface="+mn-lt"/>
            </a:endParaRPr>
          </a:p>
          <a:p>
            <a:pPr lvl="1">
              <a:buFont typeface="Arial"/>
              <a:buChar char="•"/>
            </a:pPr>
            <a:r>
              <a:rPr lang="en-US" b="1">
                <a:ea typeface="+mn-lt"/>
                <a:cs typeface="+mn-lt"/>
              </a:rPr>
              <a:t>IV.A.7 (</a:t>
            </a:r>
            <a:r>
              <a:rPr lang="en-US" i="1">
                <a:ea typeface="+mn-lt"/>
                <a:cs typeface="+mn-lt"/>
              </a:rPr>
              <a:t>Leadership &amp; Governance: Decision-Making Roles &amp; Processes</a:t>
            </a:r>
            <a:r>
              <a:rPr lang="en-US" b="1">
                <a:ea typeface="+mn-lt"/>
                <a:cs typeface="+mn-lt"/>
              </a:rPr>
              <a:t>): </a:t>
            </a:r>
            <a:r>
              <a:rPr lang="en-US">
                <a:ea typeface="+mn-lt"/>
                <a:cs typeface="+mn-lt"/>
              </a:rPr>
              <a:t>Leadership roles and the institution’s governance and decision-making policies, procedures, and processes are </a:t>
            </a:r>
            <a:r>
              <a:rPr lang="en-US">
                <a:highlight>
                  <a:srgbClr val="FFFF00"/>
                </a:highlight>
                <a:ea typeface="+mn-lt"/>
                <a:cs typeface="+mn-lt"/>
              </a:rPr>
              <a:t>regularly </a:t>
            </a:r>
            <a:r>
              <a:rPr lang="en-US">
                <a:ea typeface="+mn-lt"/>
                <a:cs typeface="+mn-lt"/>
              </a:rPr>
              <a:t>evaluated to assure their integrity and effectiveness. The institution </a:t>
            </a:r>
            <a:r>
              <a:rPr lang="en-US">
                <a:highlight>
                  <a:srgbClr val="FFFF00"/>
                </a:highlight>
                <a:ea typeface="+mn-lt"/>
                <a:cs typeface="+mn-lt"/>
              </a:rPr>
              <a:t>widely </a:t>
            </a:r>
            <a:r>
              <a:rPr lang="en-US">
                <a:ea typeface="+mn-lt"/>
                <a:cs typeface="+mn-lt"/>
              </a:rPr>
              <a:t>communicates the results of these evaluations and uses them as the basis for improvement.</a:t>
            </a:r>
          </a:p>
          <a:p>
            <a:pPr marL="0" indent="0">
              <a:buNone/>
            </a:pPr>
            <a:endParaRPr lang="en-US"/>
          </a:p>
        </p:txBody>
      </p:sp>
    </p:spTree>
    <p:extLst>
      <p:ext uri="{BB962C8B-B14F-4D97-AF65-F5344CB8AC3E}">
        <p14:creationId xmlns:p14="http://schemas.microsoft.com/office/powerpoint/2010/main" val="1201278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oAutofit/>
          </a:bodyPr>
          <a:lstStyle/>
          <a:p>
            <a:r>
              <a:rPr lang="en-US"/>
              <a:t>Interpreting the Standards</a:t>
            </a:r>
          </a:p>
        </p:txBody>
      </p:sp>
      <p:sp>
        <p:nvSpPr>
          <p:cNvPr id="3" name="Content Placeholder 2"/>
          <p:cNvSpPr>
            <a:spLocks noGrp="1"/>
          </p:cNvSpPr>
          <p:nvPr>
            <p:ph idx="1"/>
          </p:nvPr>
        </p:nvSpPr>
        <p:spPr>
          <a:xfrm>
            <a:off x="663606" y="2312929"/>
            <a:ext cx="10820400" cy="4283057"/>
          </a:xfrm>
        </p:spPr>
        <p:txBody>
          <a:bodyPr lIns="91440" tIns="45720" rIns="91440" bIns="45720" anchor="t">
            <a:normAutofit fontScale="40000" lnSpcReduction="20000"/>
          </a:bodyPr>
          <a:lstStyle/>
          <a:p>
            <a:pPr marL="0" indent="0">
              <a:buNone/>
            </a:pPr>
            <a:r>
              <a:rPr lang="en-US" b="1"/>
              <a:t>Standard IV.A.7: </a:t>
            </a:r>
            <a:r>
              <a:rPr lang="en-US"/>
              <a:t>Leadership roles and the institution’s governance and decision-making policies, procedures, and processes are regularly evaluated to assure their integrity and effectiveness. The institution widely communicates the results of these evaluations and uses them as the basis for improvement.</a:t>
            </a:r>
            <a:endParaRPr lang="en-US" sz="9600" b="1"/>
          </a:p>
          <a:p>
            <a:pPr marL="0" indent="0">
              <a:buNone/>
            </a:pPr>
            <a:r>
              <a:rPr lang="en-US" b="1"/>
              <a:t>Standard Area:</a:t>
            </a:r>
            <a:r>
              <a:rPr lang="en-US"/>
              <a:t> Leadership &amp; Governance</a:t>
            </a:r>
          </a:p>
          <a:p>
            <a:pPr marL="0" indent="0">
              <a:buNone/>
            </a:pPr>
            <a:r>
              <a:rPr lang="en-US" b="1"/>
              <a:t>Standard Area Category: </a:t>
            </a:r>
            <a:r>
              <a:rPr lang="en-US"/>
              <a:t>Decision-Making Roles &amp; Processes</a:t>
            </a:r>
          </a:p>
          <a:p>
            <a:pPr marL="0" indent="0">
              <a:buNone/>
            </a:pPr>
            <a:r>
              <a:rPr lang="en-US" b="1"/>
              <a:t>Subject(s):</a:t>
            </a:r>
            <a:r>
              <a:rPr lang="en-US"/>
              <a:t> </a:t>
            </a:r>
          </a:p>
          <a:p>
            <a:pPr marL="558800" lvl="3">
              <a:buNone/>
            </a:pPr>
            <a:r>
              <a:rPr lang="en-US"/>
              <a:t>Primary: Leadership roles and governance decision-making policies, procedures, and processes</a:t>
            </a:r>
          </a:p>
          <a:p>
            <a:pPr marL="558800" lvl="3">
              <a:buNone/>
            </a:pPr>
            <a:r>
              <a:rPr lang="en-US"/>
              <a:t>Secondary: Evaluations (of above policies, procedures, and processes)</a:t>
            </a:r>
          </a:p>
          <a:p>
            <a:pPr marL="0" indent="0">
              <a:buNone/>
            </a:pPr>
            <a:r>
              <a:rPr lang="en-US" b="1"/>
              <a:t>Verb(s): </a:t>
            </a:r>
            <a:r>
              <a:rPr lang="en-US"/>
              <a:t>Evaluated, Communicates, Uses</a:t>
            </a:r>
          </a:p>
          <a:p>
            <a:pPr marL="0" indent="0">
              <a:buNone/>
            </a:pPr>
            <a:r>
              <a:rPr lang="en-US" b="1">
                <a:ea typeface="+mn-lt"/>
                <a:cs typeface="+mn-lt"/>
              </a:rPr>
              <a:t>Adverbs/Adjectives:</a:t>
            </a:r>
            <a:r>
              <a:rPr lang="en-US">
                <a:ea typeface="+mn-lt"/>
                <a:cs typeface="+mn-lt"/>
              </a:rPr>
              <a:t> Regularly, Widely</a:t>
            </a:r>
          </a:p>
          <a:p>
            <a:pPr marL="0" indent="0">
              <a:buNone/>
            </a:pPr>
            <a:r>
              <a:rPr lang="en-US" b="1">
                <a:ea typeface="+mn-lt"/>
                <a:cs typeface="+mn-lt"/>
              </a:rPr>
              <a:t>Objective/Goal:</a:t>
            </a:r>
            <a:r>
              <a:rPr lang="en-US">
                <a:ea typeface="+mn-lt"/>
                <a:cs typeface="+mn-lt"/>
              </a:rPr>
              <a:t> </a:t>
            </a:r>
            <a:endParaRPr lang="en-US"/>
          </a:p>
          <a:p>
            <a:pPr marL="0" indent="0">
              <a:buNone/>
            </a:pPr>
            <a:endParaRPr lang="en-US"/>
          </a:p>
          <a:p>
            <a:pPr marL="0" indent="0">
              <a:buNone/>
            </a:pPr>
            <a:endParaRPr lang="en-US"/>
          </a:p>
          <a:p>
            <a:pPr marL="0" indent="0">
              <a:buNone/>
            </a:pPr>
            <a:endParaRPr lang="en-US"/>
          </a:p>
        </p:txBody>
      </p:sp>
      <p:sp>
        <p:nvSpPr>
          <p:cNvPr id="4" name="TextBox 3">
            <a:extLst>
              <a:ext uri="{FF2B5EF4-FFF2-40B4-BE49-F238E27FC236}">
                <a16:creationId xmlns:a16="http://schemas.microsoft.com/office/drawing/2014/main" id="{98977687-44DD-7DE9-C86C-17DEA4DF843C}"/>
              </a:ext>
            </a:extLst>
          </p:cNvPr>
          <p:cNvSpPr txBox="1"/>
          <p:nvPr/>
        </p:nvSpPr>
        <p:spPr>
          <a:xfrm>
            <a:off x="625875" y="1742983"/>
            <a:ext cx="1202776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Step 7: Putting it all together...what is the objective/goal of the subject(s)/verb(s)?</a:t>
            </a:r>
          </a:p>
        </p:txBody>
      </p:sp>
    </p:spTree>
    <p:extLst>
      <p:ext uri="{BB962C8B-B14F-4D97-AF65-F5344CB8AC3E}">
        <p14:creationId xmlns:p14="http://schemas.microsoft.com/office/powerpoint/2010/main" val="253401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oAutofit/>
          </a:bodyPr>
          <a:lstStyle/>
          <a:p>
            <a:r>
              <a:rPr lang="en-US"/>
              <a:t>Interpreting the Standards</a:t>
            </a:r>
          </a:p>
        </p:txBody>
      </p:sp>
      <p:sp>
        <p:nvSpPr>
          <p:cNvPr id="3" name="Content Placeholder 2"/>
          <p:cNvSpPr>
            <a:spLocks noGrp="1"/>
          </p:cNvSpPr>
          <p:nvPr>
            <p:ph idx="1"/>
          </p:nvPr>
        </p:nvSpPr>
        <p:spPr>
          <a:xfrm>
            <a:off x="663606" y="2312929"/>
            <a:ext cx="10820400" cy="4283057"/>
          </a:xfrm>
        </p:spPr>
        <p:txBody>
          <a:bodyPr lIns="91440" tIns="45720" rIns="91440" bIns="45720" anchor="t">
            <a:normAutofit fontScale="40000" lnSpcReduction="20000"/>
          </a:bodyPr>
          <a:lstStyle/>
          <a:p>
            <a:pPr marL="0" indent="0">
              <a:buNone/>
            </a:pPr>
            <a:r>
              <a:rPr lang="en-US" b="1"/>
              <a:t>Standard IV.A.7: </a:t>
            </a:r>
            <a:r>
              <a:rPr lang="en-US"/>
              <a:t>Leadership roles and the institution’s governance and decision-making policies, procedures, and processes are regularly evaluated to assure their integrity and effectiveness. The institution widely communicates the results of these evaluations and uses them as the basis for improvement.</a:t>
            </a:r>
            <a:endParaRPr lang="en-US" sz="9600" b="1"/>
          </a:p>
          <a:p>
            <a:pPr marL="0" indent="0">
              <a:buNone/>
            </a:pPr>
            <a:r>
              <a:rPr lang="en-US" b="1"/>
              <a:t>Standard Area:</a:t>
            </a:r>
            <a:r>
              <a:rPr lang="en-US"/>
              <a:t> Leadership &amp; Governance</a:t>
            </a:r>
          </a:p>
          <a:p>
            <a:pPr marL="0" indent="0">
              <a:buNone/>
            </a:pPr>
            <a:r>
              <a:rPr lang="en-US" b="1"/>
              <a:t>Standard Area Category: </a:t>
            </a:r>
            <a:r>
              <a:rPr lang="en-US"/>
              <a:t>Decision-Making Roles &amp; Processes</a:t>
            </a:r>
          </a:p>
          <a:p>
            <a:pPr marL="0" indent="0">
              <a:buNone/>
            </a:pPr>
            <a:r>
              <a:rPr lang="en-US" b="1"/>
              <a:t>Subject(s):</a:t>
            </a:r>
            <a:r>
              <a:rPr lang="en-US"/>
              <a:t> </a:t>
            </a:r>
          </a:p>
          <a:p>
            <a:pPr marL="558800" lvl="3">
              <a:buNone/>
            </a:pPr>
            <a:r>
              <a:rPr lang="en-US"/>
              <a:t>Primary: Leadership roles and governance decision-making policies, procedures, and processes</a:t>
            </a:r>
          </a:p>
          <a:p>
            <a:pPr marL="558800" lvl="3">
              <a:buNone/>
            </a:pPr>
            <a:r>
              <a:rPr lang="en-US"/>
              <a:t>Secondary: Evaluations (of above policies, procedures, and processes)</a:t>
            </a:r>
          </a:p>
          <a:p>
            <a:pPr marL="0" indent="0">
              <a:buNone/>
            </a:pPr>
            <a:r>
              <a:rPr lang="en-US" b="1"/>
              <a:t>Verb(s): </a:t>
            </a:r>
            <a:r>
              <a:rPr lang="en-US"/>
              <a:t>Evaluated, Communicates, Uses</a:t>
            </a:r>
          </a:p>
          <a:p>
            <a:pPr marL="0" indent="0">
              <a:buNone/>
            </a:pPr>
            <a:r>
              <a:rPr lang="en-US" b="1">
                <a:ea typeface="+mn-lt"/>
                <a:cs typeface="+mn-lt"/>
              </a:rPr>
              <a:t>Adverbs/Adjectives:</a:t>
            </a:r>
            <a:r>
              <a:rPr lang="en-US">
                <a:ea typeface="+mn-lt"/>
                <a:cs typeface="+mn-lt"/>
              </a:rPr>
              <a:t> Regularly, Widely</a:t>
            </a:r>
          </a:p>
          <a:p>
            <a:pPr marL="0" indent="0">
              <a:buNone/>
            </a:pPr>
            <a:r>
              <a:rPr lang="en-US" b="1">
                <a:ea typeface="+mn-lt"/>
                <a:cs typeface="+mn-lt"/>
              </a:rPr>
              <a:t>Objective/Goal:</a:t>
            </a:r>
            <a:r>
              <a:rPr lang="en-US">
                <a:ea typeface="+mn-lt"/>
                <a:cs typeface="+mn-lt"/>
              </a:rPr>
              <a:t> Integrity, Effectiveness, Improvement</a:t>
            </a:r>
          </a:p>
          <a:p>
            <a:pPr marL="0" lvl="1" indent="0">
              <a:lnSpc>
                <a:spcPct val="120000"/>
              </a:lnSpc>
              <a:buNone/>
            </a:pPr>
            <a:endParaRPr lang="en-US"/>
          </a:p>
          <a:p>
            <a:pPr marL="0" indent="0">
              <a:buNone/>
            </a:pPr>
            <a:endParaRPr lang="en-US"/>
          </a:p>
          <a:p>
            <a:pPr marL="0" indent="0">
              <a:buNone/>
            </a:pPr>
            <a:endParaRPr lang="en-US"/>
          </a:p>
          <a:p>
            <a:pPr marL="0" indent="0">
              <a:buNone/>
            </a:pPr>
            <a:endParaRPr lang="en-US"/>
          </a:p>
        </p:txBody>
      </p:sp>
      <p:sp>
        <p:nvSpPr>
          <p:cNvPr id="4" name="TextBox 3">
            <a:extLst>
              <a:ext uri="{FF2B5EF4-FFF2-40B4-BE49-F238E27FC236}">
                <a16:creationId xmlns:a16="http://schemas.microsoft.com/office/drawing/2014/main" id="{98977687-44DD-7DE9-C86C-17DEA4DF843C}"/>
              </a:ext>
            </a:extLst>
          </p:cNvPr>
          <p:cNvSpPr txBox="1"/>
          <p:nvPr/>
        </p:nvSpPr>
        <p:spPr>
          <a:xfrm>
            <a:off x="625875" y="1742983"/>
            <a:ext cx="1202776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Step 7: Putting it all together...what is the objective/goal of the subject(s)/verb(s)?</a:t>
            </a:r>
          </a:p>
        </p:txBody>
      </p:sp>
    </p:spTree>
    <p:extLst>
      <p:ext uri="{BB962C8B-B14F-4D97-AF65-F5344CB8AC3E}">
        <p14:creationId xmlns:p14="http://schemas.microsoft.com/office/powerpoint/2010/main" val="202269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891240"/>
            <a:ext cx="8734148" cy="4327445"/>
          </a:xfrm>
        </p:spPr>
        <p:txBody>
          <a:bodyPr lIns="91440" tIns="45720" rIns="91440" bIns="45720" anchor="t">
            <a:normAutofit fontScale="55000" lnSpcReduction="20000"/>
          </a:bodyPr>
          <a:lstStyle/>
          <a:p>
            <a:pPr marL="1218565" indent="-1828165">
              <a:buNone/>
            </a:pPr>
            <a:r>
              <a:rPr lang="en-US" b="1"/>
              <a:t>Standard II.A.7: </a:t>
            </a:r>
            <a:r>
              <a:rPr lang="en-US"/>
              <a:t>The</a:t>
            </a:r>
            <a:r>
              <a:rPr lang="en-US">
                <a:ea typeface="+mn-lt"/>
                <a:cs typeface="+mn-lt"/>
              </a:rPr>
              <a:t> institution effectively uses delivery modes, teaching methodologies and learning support services that reflect the diverse and changing needs of its students, in support of equity in success for all students.</a:t>
            </a:r>
          </a:p>
          <a:p>
            <a:pPr>
              <a:buFont typeface="Arial"/>
              <a:buChar char="•"/>
            </a:pPr>
            <a:r>
              <a:rPr lang="en-US" b="1">
                <a:ea typeface="+mn-lt"/>
                <a:cs typeface="+mn-lt"/>
              </a:rPr>
              <a:t>Standard Area:</a:t>
            </a:r>
            <a:r>
              <a:rPr lang="en-US">
                <a:ea typeface="+mn-lt"/>
                <a:cs typeface="+mn-lt"/>
              </a:rPr>
              <a:t> </a:t>
            </a:r>
          </a:p>
          <a:p>
            <a:pPr>
              <a:buFont typeface="Arial"/>
              <a:buChar char="•"/>
            </a:pPr>
            <a:r>
              <a:rPr lang="en-US" b="1">
                <a:ea typeface="+mn-lt"/>
                <a:cs typeface="+mn-lt"/>
              </a:rPr>
              <a:t>Standard Area Category: </a:t>
            </a:r>
            <a:endParaRPr lang="en-US"/>
          </a:p>
          <a:p>
            <a:pPr>
              <a:buFont typeface="Arial"/>
              <a:buChar char="•"/>
            </a:pPr>
            <a:r>
              <a:rPr lang="en-US" b="1">
                <a:ea typeface="+mn-lt"/>
                <a:cs typeface="+mn-lt"/>
              </a:rPr>
              <a:t>Subject(s):</a:t>
            </a:r>
            <a:r>
              <a:rPr lang="en-US">
                <a:ea typeface="+mn-lt"/>
                <a:cs typeface="+mn-lt"/>
              </a:rPr>
              <a:t> </a:t>
            </a:r>
          </a:p>
          <a:p>
            <a:pPr>
              <a:buFont typeface="Arial"/>
              <a:buChar char="•"/>
            </a:pPr>
            <a:r>
              <a:rPr lang="en-US" b="1">
                <a:ea typeface="+mn-lt"/>
                <a:cs typeface="+mn-lt"/>
              </a:rPr>
              <a:t>Verb(s): </a:t>
            </a:r>
            <a:endParaRPr lang="en-US">
              <a:ea typeface="+mn-lt"/>
              <a:cs typeface="+mn-lt"/>
            </a:endParaRPr>
          </a:p>
          <a:p>
            <a:pPr>
              <a:buFont typeface="Arial"/>
              <a:buChar char="•"/>
            </a:pPr>
            <a:r>
              <a:rPr lang="en-US" b="1"/>
              <a:t>Adverbs/Adjectives:</a:t>
            </a:r>
            <a:r>
              <a:rPr lang="en-US"/>
              <a:t> </a:t>
            </a:r>
          </a:p>
          <a:p>
            <a:pPr>
              <a:buFont typeface="Arial"/>
              <a:buChar char="•"/>
            </a:pPr>
            <a:r>
              <a:rPr lang="en-US" b="1"/>
              <a:t>Objective/Goal</a:t>
            </a:r>
            <a:r>
              <a:rPr lang="en-US"/>
              <a:t>: </a:t>
            </a:r>
          </a:p>
        </p:txBody>
      </p:sp>
      <p:sp>
        <p:nvSpPr>
          <p:cNvPr id="11" name="Rectangle 10">
            <a:extLst>
              <a:ext uri="{FF2B5EF4-FFF2-40B4-BE49-F238E27FC236}">
                <a16:creationId xmlns:a16="http://schemas.microsoft.com/office/drawing/2014/main" id="{C4EC0302-E515-B5BD-9E82-0E1B56DC45DE}"/>
              </a:ext>
            </a:extLst>
          </p:cNvPr>
          <p:cNvSpPr/>
          <p:nvPr/>
        </p:nvSpPr>
        <p:spPr>
          <a:xfrm>
            <a:off x="9459525" y="1768162"/>
            <a:ext cx="2546391" cy="4211784"/>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II</a:t>
            </a:r>
          </a:p>
          <a:p>
            <a:pPr algn="ctr"/>
            <a:r>
              <a:rPr lang="en-US" sz="1600" b="1">
                <a:solidFill>
                  <a:schemeClr val="tx1"/>
                </a:solidFill>
              </a:rPr>
              <a:t>Student Learning Programs &amp; Support Services</a:t>
            </a:r>
          </a:p>
          <a:p>
            <a:pPr algn="ctr"/>
            <a:endParaRPr lang="en-US" b="1">
              <a:solidFill>
                <a:srgbClr val="000000"/>
              </a:solidFill>
            </a:endParaRPr>
          </a:p>
          <a:p>
            <a:pPr algn="ctr"/>
            <a:r>
              <a:rPr lang="en-US" b="1">
                <a:solidFill>
                  <a:srgbClr val="C00000"/>
                </a:solidFill>
              </a:rPr>
              <a:t>A. Instructional Programs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B. Library &amp; Learning Support Services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C. Student Support Services</a:t>
            </a:r>
          </a:p>
        </p:txBody>
      </p:sp>
    </p:spTree>
    <p:extLst>
      <p:ext uri="{BB962C8B-B14F-4D97-AF65-F5344CB8AC3E}">
        <p14:creationId xmlns:p14="http://schemas.microsoft.com/office/powerpoint/2010/main" val="2751052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891240"/>
            <a:ext cx="8734148" cy="4327445"/>
          </a:xfrm>
        </p:spPr>
        <p:txBody>
          <a:bodyPr lIns="91440" tIns="45720" rIns="91440" bIns="45720" anchor="t">
            <a:normAutofit fontScale="55000" lnSpcReduction="20000"/>
          </a:bodyPr>
          <a:lstStyle/>
          <a:p>
            <a:pPr marL="1218565" indent="-1828165">
              <a:buNone/>
            </a:pPr>
            <a:r>
              <a:rPr lang="en-US" b="1"/>
              <a:t>Standard </a:t>
            </a:r>
            <a:r>
              <a:rPr lang="en-US" b="1">
                <a:highlight>
                  <a:srgbClr val="FFFF00"/>
                </a:highlight>
              </a:rPr>
              <a:t>II</a:t>
            </a:r>
            <a:r>
              <a:rPr lang="en-US" b="1"/>
              <a:t>.A.7: </a:t>
            </a:r>
            <a:r>
              <a:rPr lang="en-US"/>
              <a:t>The</a:t>
            </a:r>
            <a:r>
              <a:rPr lang="en-US">
                <a:ea typeface="+mn-lt"/>
                <a:cs typeface="+mn-lt"/>
              </a:rPr>
              <a:t> institution effectively uses delivery modes, teaching methodologies and learning support services that reflect the diverse and changing needs of its students, in support of equity in success for all students.</a:t>
            </a:r>
          </a:p>
          <a:p>
            <a:pPr>
              <a:buFont typeface="Arial,Sans-Serif"/>
              <a:buChar char="•"/>
            </a:pPr>
            <a:r>
              <a:rPr lang="en-US" b="1">
                <a:ea typeface="+mn-lt"/>
                <a:cs typeface="+mn-lt"/>
              </a:rPr>
              <a:t>Standard Area:</a:t>
            </a:r>
            <a:r>
              <a:rPr lang="en-US">
                <a:ea typeface="+mn-lt"/>
                <a:cs typeface="+mn-lt"/>
              </a:rPr>
              <a:t> Student Learning Programs &amp; Support Services</a:t>
            </a:r>
          </a:p>
          <a:p>
            <a:pPr>
              <a:buFont typeface="Arial"/>
              <a:buChar char="•"/>
            </a:pPr>
            <a:r>
              <a:rPr lang="en-US" b="1">
                <a:solidFill>
                  <a:schemeClr val="bg1">
                    <a:lumMod val="85000"/>
                  </a:schemeClr>
                </a:solidFill>
                <a:ea typeface="+mn-lt"/>
                <a:cs typeface="+mn-lt"/>
              </a:rPr>
              <a:t>Standard Area Category: </a:t>
            </a:r>
            <a:endParaRPr lang="en-US">
              <a:solidFill>
                <a:schemeClr val="bg1">
                  <a:lumMod val="85000"/>
                </a:schemeClr>
              </a:solidFill>
              <a:ea typeface="+mn-lt"/>
              <a:cs typeface="+mn-lt"/>
            </a:endParaRPr>
          </a:p>
          <a:p>
            <a:pPr>
              <a:buFont typeface="Arial"/>
              <a:buChar char="•"/>
            </a:pPr>
            <a:r>
              <a:rPr lang="en-US" b="1">
                <a:solidFill>
                  <a:schemeClr val="bg1">
                    <a:lumMod val="85000"/>
                  </a:schemeClr>
                </a:solidFill>
                <a:ea typeface="+mn-lt"/>
                <a:cs typeface="+mn-lt"/>
              </a:rPr>
              <a:t>Subject(s):</a:t>
            </a:r>
            <a:r>
              <a:rPr lang="en-US">
                <a:solidFill>
                  <a:schemeClr val="bg1">
                    <a:lumMod val="85000"/>
                  </a:schemeClr>
                </a:solidFill>
                <a:ea typeface="+mn-lt"/>
                <a:cs typeface="+mn-lt"/>
              </a:rPr>
              <a:t> </a:t>
            </a:r>
          </a:p>
          <a:p>
            <a:pPr>
              <a:buFont typeface="Arial"/>
              <a:buChar char="•"/>
            </a:pPr>
            <a:r>
              <a:rPr lang="en-US" b="1">
                <a:solidFill>
                  <a:schemeClr val="bg1">
                    <a:lumMod val="85000"/>
                  </a:schemeClr>
                </a:solidFill>
                <a:ea typeface="+mn-lt"/>
                <a:cs typeface="+mn-lt"/>
              </a:rPr>
              <a:t>Verb(s): </a:t>
            </a:r>
            <a:endParaRPr lang="en-US">
              <a:solidFill>
                <a:schemeClr val="bg1">
                  <a:lumMod val="85000"/>
                </a:schemeClr>
              </a:solidFill>
              <a:ea typeface="+mn-lt"/>
              <a:cs typeface="+mn-lt"/>
            </a:endParaRPr>
          </a:p>
          <a:p>
            <a:pPr>
              <a:buFont typeface="Arial"/>
              <a:buChar char="•"/>
            </a:pPr>
            <a:r>
              <a:rPr lang="en-US" b="1">
                <a:solidFill>
                  <a:schemeClr val="bg1">
                    <a:lumMod val="85000"/>
                  </a:schemeClr>
                </a:solidFill>
              </a:rPr>
              <a:t>Adverbs/Adjectives:</a:t>
            </a:r>
            <a:r>
              <a:rPr lang="en-US">
                <a:solidFill>
                  <a:schemeClr val="bg1">
                    <a:lumMod val="85000"/>
                  </a:schemeClr>
                </a:solidFill>
              </a:rPr>
              <a:t> </a:t>
            </a:r>
          </a:p>
          <a:p>
            <a:pPr>
              <a:buFont typeface="Arial"/>
              <a:buChar char="•"/>
            </a:pPr>
            <a:r>
              <a:rPr lang="en-US" b="1">
                <a:solidFill>
                  <a:schemeClr val="bg1">
                    <a:lumMod val="85000"/>
                  </a:schemeClr>
                </a:solidFill>
              </a:rPr>
              <a:t>Objective/Goal</a:t>
            </a:r>
            <a:r>
              <a:rPr lang="en-US">
                <a:solidFill>
                  <a:schemeClr val="bg1">
                    <a:lumMod val="85000"/>
                  </a:schemeClr>
                </a:solidFill>
              </a:rPr>
              <a:t>: </a:t>
            </a:r>
          </a:p>
        </p:txBody>
      </p:sp>
      <p:sp>
        <p:nvSpPr>
          <p:cNvPr id="11" name="Rectangle 10">
            <a:extLst>
              <a:ext uri="{FF2B5EF4-FFF2-40B4-BE49-F238E27FC236}">
                <a16:creationId xmlns:a16="http://schemas.microsoft.com/office/drawing/2014/main" id="{C4EC0302-E515-B5BD-9E82-0E1B56DC45DE}"/>
              </a:ext>
            </a:extLst>
          </p:cNvPr>
          <p:cNvSpPr/>
          <p:nvPr/>
        </p:nvSpPr>
        <p:spPr>
          <a:xfrm>
            <a:off x="9459525" y="1768162"/>
            <a:ext cx="2546391" cy="4211784"/>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II</a:t>
            </a:r>
          </a:p>
          <a:p>
            <a:pPr algn="ctr"/>
            <a:r>
              <a:rPr lang="en-US" sz="1600" b="1">
                <a:solidFill>
                  <a:schemeClr val="tx1"/>
                </a:solidFill>
              </a:rPr>
              <a:t>Student Learning Programs &amp; Support Services</a:t>
            </a:r>
          </a:p>
          <a:p>
            <a:pPr algn="ctr"/>
            <a:endParaRPr lang="en-US" b="1">
              <a:solidFill>
                <a:srgbClr val="000000"/>
              </a:solidFill>
            </a:endParaRPr>
          </a:p>
          <a:p>
            <a:pPr algn="ctr"/>
            <a:r>
              <a:rPr lang="en-US" b="1">
                <a:solidFill>
                  <a:srgbClr val="C00000"/>
                </a:solidFill>
              </a:rPr>
              <a:t>A. Instructional Programs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B. Library &amp; Learning Support Services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C. Student Support Services</a:t>
            </a:r>
          </a:p>
        </p:txBody>
      </p:sp>
    </p:spTree>
    <p:extLst>
      <p:ext uri="{BB962C8B-B14F-4D97-AF65-F5344CB8AC3E}">
        <p14:creationId xmlns:p14="http://schemas.microsoft.com/office/powerpoint/2010/main" val="3949966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891240"/>
            <a:ext cx="8734148" cy="4327445"/>
          </a:xfrm>
        </p:spPr>
        <p:txBody>
          <a:bodyPr lIns="91440" tIns="45720" rIns="91440" bIns="45720" anchor="t">
            <a:normAutofit fontScale="55000" lnSpcReduction="20000"/>
          </a:bodyPr>
          <a:lstStyle/>
          <a:p>
            <a:pPr marL="1218565" indent="-1828165">
              <a:buNone/>
            </a:pPr>
            <a:r>
              <a:rPr lang="en-US" b="1"/>
              <a:t>Standard </a:t>
            </a:r>
            <a:r>
              <a:rPr lang="en-US" b="1">
                <a:highlight>
                  <a:srgbClr val="FFFF00"/>
                </a:highlight>
              </a:rPr>
              <a:t>II.A</a:t>
            </a:r>
            <a:r>
              <a:rPr lang="en-US" b="1"/>
              <a:t>.7: </a:t>
            </a:r>
            <a:r>
              <a:rPr lang="en-US"/>
              <a:t>The</a:t>
            </a:r>
            <a:r>
              <a:rPr lang="en-US">
                <a:ea typeface="+mn-lt"/>
                <a:cs typeface="+mn-lt"/>
              </a:rPr>
              <a:t> institution effectively uses delivery modes, teaching methodologies and learning support services that reflect the diverse and changing needs of its students, in support of equity in success for all students.</a:t>
            </a:r>
          </a:p>
          <a:p>
            <a:pPr>
              <a:buFont typeface="Arial,Sans-Serif"/>
              <a:buChar char="•"/>
            </a:pPr>
            <a:r>
              <a:rPr lang="en-US" b="1">
                <a:ea typeface="+mn-lt"/>
                <a:cs typeface="+mn-lt"/>
              </a:rPr>
              <a:t>Standard Area:</a:t>
            </a:r>
            <a:r>
              <a:rPr lang="en-US">
                <a:ea typeface="+mn-lt"/>
                <a:cs typeface="+mn-lt"/>
              </a:rPr>
              <a:t> Student Learning Programs &amp; Support Services</a:t>
            </a:r>
          </a:p>
          <a:p>
            <a:pPr>
              <a:buFont typeface="Arial"/>
              <a:buChar char="•"/>
            </a:pPr>
            <a:r>
              <a:rPr lang="en-US" b="1">
                <a:ea typeface="+mn-lt"/>
                <a:cs typeface="+mn-lt"/>
              </a:rPr>
              <a:t>Standard Area Category: </a:t>
            </a:r>
            <a:r>
              <a:rPr lang="en-US">
                <a:ea typeface="+mn-lt"/>
                <a:cs typeface="+mn-lt"/>
              </a:rPr>
              <a:t>Instructional Programs</a:t>
            </a:r>
            <a:endParaRPr lang="en-US"/>
          </a:p>
          <a:p>
            <a:pPr>
              <a:buFont typeface="Arial"/>
              <a:buChar char="•"/>
            </a:pPr>
            <a:r>
              <a:rPr lang="en-US" b="1">
                <a:solidFill>
                  <a:schemeClr val="bg2"/>
                </a:solidFill>
                <a:ea typeface="+mn-lt"/>
                <a:cs typeface="+mn-lt"/>
              </a:rPr>
              <a:t>Subject(s):</a:t>
            </a:r>
            <a:r>
              <a:rPr lang="en-US">
                <a:solidFill>
                  <a:schemeClr val="bg2"/>
                </a:solidFill>
                <a:ea typeface="+mn-lt"/>
                <a:cs typeface="+mn-lt"/>
              </a:rPr>
              <a:t> </a:t>
            </a:r>
          </a:p>
          <a:p>
            <a:pPr>
              <a:buFont typeface="Arial"/>
              <a:buChar char="•"/>
            </a:pPr>
            <a:r>
              <a:rPr lang="en-US" b="1">
                <a:solidFill>
                  <a:schemeClr val="bg2"/>
                </a:solidFill>
                <a:ea typeface="+mn-lt"/>
                <a:cs typeface="+mn-lt"/>
              </a:rPr>
              <a:t>Verb(s): </a:t>
            </a:r>
            <a:endParaRPr lang="en-US">
              <a:solidFill>
                <a:schemeClr val="bg2"/>
              </a:solidFill>
              <a:ea typeface="+mn-lt"/>
              <a:cs typeface="+mn-lt"/>
            </a:endParaRPr>
          </a:p>
          <a:p>
            <a:pPr>
              <a:buFont typeface="Arial"/>
              <a:buChar char="•"/>
            </a:pPr>
            <a:r>
              <a:rPr lang="en-US" b="1">
                <a:solidFill>
                  <a:schemeClr val="bg2"/>
                </a:solidFill>
              </a:rPr>
              <a:t>Adverbs/Adjectives:</a:t>
            </a:r>
            <a:r>
              <a:rPr lang="en-US">
                <a:solidFill>
                  <a:schemeClr val="bg2"/>
                </a:solidFill>
              </a:rPr>
              <a:t> </a:t>
            </a:r>
          </a:p>
          <a:p>
            <a:pPr>
              <a:buFont typeface="Arial"/>
              <a:buChar char="•"/>
            </a:pPr>
            <a:r>
              <a:rPr lang="en-US" b="1">
                <a:solidFill>
                  <a:schemeClr val="bg2"/>
                </a:solidFill>
              </a:rPr>
              <a:t>Objective/Goal</a:t>
            </a:r>
            <a:r>
              <a:rPr lang="en-US">
                <a:solidFill>
                  <a:schemeClr val="bg2"/>
                </a:solidFill>
              </a:rPr>
              <a:t>: </a:t>
            </a:r>
          </a:p>
        </p:txBody>
      </p:sp>
      <p:sp>
        <p:nvSpPr>
          <p:cNvPr id="11" name="Rectangle 10">
            <a:extLst>
              <a:ext uri="{FF2B5EF4-FFF2-40B4-BE49-F238E27FC236}">
                <a16:creationId xmlns:a16="http://schemas.microsoft.com/office/drawing/2014/main" id="{C4EC0302-E515-B5BD-9E82-0E1B56DC45DE}"/>
              </a:ext>
            </a:extLst>
          </p:cNvPr>
          <p:cNvSpPr/>
          <p:nvPr/>
        </p:nvSpPr>
        <p:spPr>
          <a:xfrm>
            <a:off x="9459525" y="1768162"/>
            <a:ext cx="2546391" cy="4211784"/>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II</a:t>
            </a:r>
          </a:p>
          <a:p>
            <a:pPr algn="ctr"/>
            <a:r>
              <a:rPr lang="en-US" sz="1600" b="1">
                <a:solidFill>
                  <a:schemeClr val="tx1"/>
                </a:solidFill>
              </a:rPr>
              <a:t>Student Learning Programs &amp; Support Services</a:t>
            </a:r>
          </a:p>
          <a:p>
            <a:pPr algn="ctr"/>
            <a:endParaRPr lang="en-US" b="1">
              <a:solidFill>
                <a:srgbClr val="000000"/>
              </a:solidFill>
            </a:endParaRPr>
          </a:p>
          <a:p>
            <a:pPr algn="ctr"/>
            <a:r>
              <a:rPr lang="en-US" b="1">
                <a:solidFill>
                  <a:srgbClr val="C00000"/>
                </a:solidFill>
              </a:rPr>
              <a:t>A. Instructional Programs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B. Library &amp; Learning Support Services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C. Student Support Services</a:t>
            </a:r>
          </a:p>
        </p:txBody>
      </p:sp>
    </p:spTree>
    <p:extLst>
      <p:ext uri="{BB962C8B-B14F-4D97-AF65-F5344CB8AC3E}">
        <p14:creationId xmlns:p14="http://schemas.microsoft.com/office/powerpoint/2010/main" val="3124113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891240"/>
            <a:ext cx="11264283" cy="4327445"/>
          </a:xfrm>
        </p:spPr>
        <p:txBody>
          <a:bodyPr lIns="91440" tIns="45720" rIns="91440" bIns="45720" anchor="t">
            <a:normAutofit fontScale="47500" lnSpcReduction="20000"/>
          </a:bodyPr>
          <a:lstStyle/>
          <a:p>
            <a:pPr marL="1218565" indent="-1828165">
              <a:buNone/>
            </a:pPr>
            <a:r>
              <a:rPr lang="en-US" b="1"/>
              <a:t>Standard II.A.7: </a:t>
            </a:r>
            <a:r>
              <a:rPr lang="en-US"/>
              <a:t>The</a:t>
            </a:r>
            <a:r>
              <a:rPr lang="en-US">
                <a:ea typeface="+mn-lt"/>
                <a:cs typeface="+mn-lt"/>
              </a:rPr>
              <a:t> institution effectively uses </a:t>
            </a:r>
            <a:r>
              <a:rPr lang="en-US">
                <a:highlight>
                  <a:srgbClr val="FFFF00"/>
                </a:highlight>
                <a:ea typeface="+mn-lt"/>
                <a:cs typeface="+mn-lt"/>
              </a:rPr>
              <a:t>delivery modes, teaching methodologies and learning support services</a:t>
            </a:r>
            <a:r>
              <a:rPr lang="en-US">
                <a:ea typeface="+mn-lt"/>
                <a:cs typeface="+mn-lt"/>
              </a:rPr>
              <a:t> that reflect the diverse and changing needs of its students, in support of equity in success for all students.</a:t>
            </a:r>
          </a:p>
          <a:p>
            <a:pPr>
              <a:buFont typeface="Arial,Sans-Serif"/>
              <a:buChar char="•"/>
            </a:pPr>
            <a:r>
              <a:rPr lang="en-US" b="1">
                <a:solidFill>
                  <a:schemeClr val="bg2"/>
                </a:solidFill>
                <a:ea typeface="+mn-lt"/>
                <a:cs typeface="+mn-lt"/>
              </a:rPr>
              <a:t>Standard Area:</a:t>
            </a:r>
            <a:r>
              <a:rPr lang="en-US">
                <a:solidFill>
                  <a:schemeClr val="bg2"/>
                </a:solidFill>
                <a:ea typeface="+mn-lt"/>
                <a:cs typeface="+mn-lt"/>
              </a:rPr>
              <a:t> Student Learning Programs &amp; Support Services</a:t>
            </a:r>
          </a:p>
          <a:p>
            <a:pPr>
              <a:buFont typeface="Arial"/>
              <a:buChar char="•"/>
            </a:pPr>
            <a:r>
              <a:rPr lang="en-US" b="1">
                <a:solidFill>
                  <a:schemeClr val="bg2"/>
                </a:solidFill>
                <a:ea typeface="+mn-lt"/>
                <a:cs typeface="+mn-lt"/>
              </a:rPr>
              <a:t>Standard Area Category: </a:t>
            </a:r>
            <a:r>
              <a:rPr lang="en-US">
                <a:solidFill>
                  <a:schemeClr val="bg2"/>
                </a:solidFill>
                <a:ea typeface="+mn-lt"/>
                <a:cs typeface="+mn-lt"/>
              </a:rPr>
              <a:t>Instructional Programs</a:t>
            </a:r>
            <a:endParaRPr lang="en-US">
              <a:solidFill>
                <a:schemeClr val="bg2"/>
              </a:solidFill>
            </a:endParaRPr>
          </a:p>
          <a:p>
            <a:pPr>
              <a:buFont typeface="Arial"/>
              <a:buChar char="•"/>
            </a:pPr>
            <a:r>
              <a:rPr lang="en-US" b="1">
                <a:ea typeface="+mn-lt"/>
                <a:cs typeface="+mn-lt"/>
              </a:rPr>
              <a:t>Subject(s):</a:t>
            </a:r>
            <a:r>
              <a:rPr lang="en-US">
                <a:ea typeface="+mn-lt"/>
                <a:cs typeface="+mn-lt"/>
              </a:rPr>
              <a:t> </a:t>
            </a:r>
          </a:p>
          <a:p>
            <a:pPr lvl="3">
              <a:buClr>
                <a:srgbClr val="000000"/>
              </a:buClr>
              <a:buFont typeface="Arial,Sans-Serif"/>
              <a:buChar char="•"/>
            </a:pPr>
            <a:r>
              <a:rPr lang="en-US" sz="4000">
                <a:ea typeface="+mn-lt"/>
                <a:cs typeface="+mn-lt"/>
              </a:rPr>
              <a:t>Delivery modes, teaching methodologies, and learning support services</a:t>
            </a:r>
          </a:p>
          <a:p>
            <a:pPr>
              <a:buFont typeface="Arial"/>
              <a:buChar char="•"/>
            </a:pPr>
            <a:r>
              <a:rPr lang="en-US" b="1">
                <a:solidFill>
                  <a:schemeClr val="bg2"/>
                </a:solidFill>
                <a:ea typeface="+mn-lt"/>
                <a:cs typeface="+mn-lt"/>
              </a:rPr>
              <a:t>Verb(s): </a:t>
            </a:r>
            <a:endParaRPr lang="en-US">
              <a:solidFill>
                <a:schemeClr val="bg2"/>
              </a:solidFill>
              <a:ea typeface="+mn-lt"/>
              <a:cs typeface="+mn-lt"/>
            </a:endParaRPr>
          </a:p>
          <a:p>
            <a:pPr>
              <a:buFont typeface="Arial"/>
              <a:buChar char="•"/>
            </a:pPr>
            <a:r>
              <a:rPr lang="en-US" b="1">
                <a:solidFill>
                  <a:schemeClr val="bg2"/>
                </a:solidFill>
              </a:rPr>
              <a:t>Adverbs/Adjectives:</a:t>
            </a:r>
            <a:r>
              <a:rPr lang="en-US">
                <a:solidFill>
                  <a:schemeClr val="bg2"/>
                </a:solidFill>
              </a:rPr>
              <a:t> </a:t>
            </a:r>
          </a:p>
          <a:p>
            <a:pPr>
              <a:buFont typeface="Arial"/>
              <a:buChar char="•"/>
            </a:pPr>
            <a:r>
              <a:rPr lang="en-US" b="1">
                <a:solidFill>
                  <a:schemeClr val="bg2"/>
                </a:solidFill>
              </a:rPr>
              <a:t>Objective/Goal</a:t>
            </a:r>
            <a:r>
              <a:rPr lang="en-US">
                <a:solidFill>
                  <a:schemeClr val="bg2"/>
                </a:solidFill>
              </a:rPr>
              <a:t>: </a:t>
            </a:r>
          </a:p>
        </p:txBody>
      </p:sp>
    </p:spTree>
    <p:extLst>
      <p:ext uri="{BB962C8B-B14F-4D97-AF65-F5344CB8AC3E}">
        <p14:creationId xmlns:p14="http://schemas.microsoft.com/office/powerpoint/2010/main" val="2913009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891240"/>
            <a:ext cx="11264283" cy="4327445"/>
          </a:xfrm>
        </p:spPr>
        <p:txBody>
          <a:bodyPr lIns="91440" tIns="45720" rIns="91440" bIns="45720" anchor="t">
            <a:normAutofit fontScale="47500" lnSpcReduction="20000"/>
          </a:bodyPr>
          <a:lstStyle/>
          <a:p>
            <a:pPr marL="1218565" indent="-1828165">
              <a:buNone/>
            </a:pPr>
            <a:r>
              <a:rPr lang="en-US" b="1"/>
              <a:t>Standard II.A.7: </a:t>
            </a:r>
            <a:r>
              <a:rPr lang="en-US"/>
              <a:t>The</a:t>
            </a:r>
            <a:r>
              <a:rPr lang="en-US">
                <a:ea typeface="+mn-lt"/>
                <a:cs typeface="+mn-lt"/>
              </a:rPr>
              <a:t> institution effectively </a:t>
            </a:r>
            <a:r>
              <a:rPr lang="en-US">
                <a:highlight>
                  <a:srgbClr val="FFFF00"/>
                </a:highlight>
                <a:ea typeface="+mn-lt"/>
                <a:cs typeface="+mn-lt"/>
              </a:rPr>
              <a:t>uses </a:t>
            </a:r>
            <a:r>
              <a:rPr lang="en-US">
                <a:ea typeface="+mn-lt"/>
                <a:cs typeface="+mn-lt"/>
              </a:rPr>
              <a:t>delivery modes, teaching methodologies and learning support services that </a:t>
            </a:r>
            <a:r>
              <a:rPr lang="en-US">
                <a:highlight>
                  <a:srgbClr val="FFFF00"/>
                </a:highlight>
                <a:ea typeface="+mn-lt"/>
                <a:cs typeface="+mn-lt"/>
              </a:rPr>
              <a:t>reflect </a:t>
            </a:r>
            <a:r>
              <a:rPr lang="en-US">
                <a:ea typeface="+mn-lt"/>
                <a:cs typeface="+mn-lt"/>
              </a:rPr>
              <a:t>the diverse and changing needs of its students, in support of equity in success for all students.</a:t>
            </a:r>
          </a:p>
          <a:p>
            <a:pPr>
              <a:buFont typeface="Arial,Sans-Serif"/>
              <a:buChar char="•"/>
            </a:pPr>
            <a:r>
              <a:rPr lang="en-US" b="1">
                <a:solidFill>
                  <a:schemeClr val="bg2"/>
                </a:solidFill>
                <a:ea typeface="+mn-lt"/>
                <a:cs typeface="+mn-lt"/>
              </a:rPr>
              <a:t>Standard Area:</a:t>
            </a:r>
            <a:r>
              <a:rPr lang="en-US">
                <a:solidFill>
                  <a:schemeClr val="bg2"/>
                </a:solidFill>
                <a:ea typeface="+mn-lt"/>
                <a:cs typeface="+mn-lt"/>
              </a:rPr>
              <a:t> Student Learning Programs &amp; Support Services</a:t>
            </a:r>
          </a:p>
          <a:p>
            <a:pPr>
              <a:buFont typeface="Arial"/>
              <a:buChar char="•"/>
            </a:pPr>
            <a:r>
              <a:rPr lang="en-US" b="1">
                <a:solidFill>
                  <a:schemeClr val="bg2"/>
                </a:solidFill>
                <a:ea typeface="+mn-lt"/>
                <a:cs typeface="+mn-lt"/>
              </a:rPr>
              <a:t>Standard Area Category: </a:t>
            </a:r>
            <a:r>
              <a:rPr lang="en-US">
                <a:solidFill>
                  <a:schemeClr val="bg2"/>
                </a:solidFill>
                <a:ea typeface="+mn-lt"/>
                <a:cs typeface="+mn-lt"/>
              </a:rPr>
              <a:t>Instructional Programs</a:t>
            </a:r>
            <a:endParaRPr lang="en-US">
              <a:solidFill>
                <a:schemeClr val="bg2"/>
              </a:solidFill>
            </a:endParaRPr>
          </a:p>
          <a:p>
            <a:pPr>
              <a:buFont typeface="Arial"/>
              <a:buChar char="•"/>
            </a:pPr>
            <a:r>
              <a:rPr lang="en-US" b="1">
                <a:solidFill>
                  <a:schemeClr val="bg2"/>
                </a:solidFill>
                <a:ea typeface="+mn-lt"/>
                <a:cs typeface="+mn-lt"/>
              </a:rPr>
              <a:t>Subject(s):</a:t>
            </a:r>
            <a:r>
              <a:rPr lang="en-US">
                <a:solidFill>
                  <a:schemeClr val="bg2"/>
                </a:solidFill>
                <a:ea typeface="+mn-lt"/>
                <a:cs typeface="+mn-lt"/>
              </a:rPr>
              <a:t> </a:t>
            </a:r>
          </a:p>
          <a:p>
            <a:pPr lvl="3">
              <a:buClr>
                <a:srgbClr val="000000"/>
              </a:buClr>
              <a:buFont typeface="Arial,Sans-Serif"/>
              <a:buChar char="•"/>
            </a:pPr>
            <a:r>
              <a:rPr lang="en-US" sz="4000">
                <a:solidFill>
                  <a:schemeClr val="bg2"/>
                </a:solidFill>
                <a:ea typeface="+mn-lt"/>
                <a:cs typeface="+mn-lt"/>
              </a:rPr>
              <a:t>Delivery modes, teaching methodologies, and learning support services</a:t>
            </a:r>
          </a:p>
          <a:p>
            <a:pPr>
              <a:buFont typeface="Arial"/>
              <a:buChar char="•"/>
            </a:pPr>
            <a:r>
              <a:rPr lang="en-US" b="1">
                <a:ea typeface="+mn-lt"/>
                <a:cs typeface="+mn-lt"/>
              </a:rPr>
              <a:t>Verb(s): </a:t>
            </a:r>
            <a:r>
              <a:rPr lang="en-US">
                <a:ea typeface="+mn-lt"/>
                <a:cs typeface="+mn-lt"/>
              </a:rPr>
              <a:t>Uses, Reflect</a:t>
            </a:r>
          </a:p>
          <a:p>
            <a:pPr>
              <a:buFont typeface="Arial"/>
              <a:buChar char="•"/>
            </a:pPr>
            <a:r>
              <a:rPr lang="en-US" b="1">
                <a:solidFill>
                  <a:schemeClr val="bg2"/>
                </a:solidFill>
              </a:rPr>
              <a:t>Adverbs/Adjectives:</a:t>
            </a:r>
            <a:r>
              <a:rPr lang="en-US">
                <a:solidFill>
                  <a:schemeClr val="bg2"/>
                </a:solidFill>
              </a:rPr>
              <a:t> </a:t>
            </a:r>
          </a:p>
          <a:p>
            <a:pPr>
              <a:buFont typeface="Arial"/>
              <a:buChar char="•"/>
            </a:pPr>
            <a:r>
              <a:rPr lang="en-US" b="1">
                <a:solidFill>
                  <a:schemeClr val="bg2"/>
                </a:solidFill>
              </a:rPr>
              <a:t>Objective/Goal</a:t>
            </a:r>
            <a:r>
              <a:rPr lang="en-US">
                <a:solidFill>
                  <a:schemeClr val="bg2"/>
                </a:solidFill>
              </a:rPr>
              <a:t>: </a:t>
            </a:r>
          </a:p>
        </p:txBody>
      </p:sp>
    </p:spTree>
    <p:extLst>
      <p:ext uri="{BB962C8B-B14F-4D97-AF65-F5344CB8AC3E}">
        <p14:creationId xmlns:p14="http://schemas.microsoft.com/office/powerpoint/2010/main" val="2070517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Sometimes it’s the journey that teaches you a lot about the Destination</a:t>
            </a:r>
          </a:p>
        </p:txBody>
      </p:sp>
      <p:sp>
        <p:nvSpPr>
          <p:cNvPr id="4" name="Rectangle 3"/>
          <p:cNvSpPr/>
          <p:nvPr/>
        </p:nvSpPr>
        <p:spPr>
          <a:xfrm>
            <a:off x="2449641" y="5111415"/>
            <a:ext cx="2790939" cy="923330"/>
          </a:xfrm>
          <a:prstGeom prst="rect">
            <a:avLst/>
          </a:prstGeom>
        </p:spPr>
        <p:txBody>
          <a:bodyPr wrap="square" lIns="91440" tIns="45720" rIns="91440" bIns="45720" anchor="t">
            <a:spAutoFit/>
          </a:bodyPr>
          <a:lstStyle/>
          <a:p>
            <a:r>
              <a:rPr lang="en-US">
                <a:solidFill>
                  <a:srgbClr val="4D5156"/>
                </a:solidFill>
                <a:latin typeface="Palatino Linotype"/>
              </a:rPr>
              <a:t> Drake</a:t>
            </a:r>
          </a:p>
          <a:p>
            <a:br>
              <a:rPr lang="en-US">
                <a:latin typeface="Roboto"/>
              </a:rPr>
            </a:br>
            <a:endParaRPr lang="en-US"/>
          </a:p>
        </p:txBody>
      </p:sp>
    </p:spTree>
    <p:extLst>
      <p:ext uri="{BB962C8B-B14F-4D97-AF65-F5344CB8AC3E}">
        <p14:creationId xmlns:p14="http://schemas.microsoft.com/office/powerpoint/2010/main" val="1099403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891240"/>
            <a:ext cx="11264283" cy="4327445"/>
          </a:xfrm>
        </p:spPr>
        <p:txBody>
          <a:bodyPr lIns="91440" tIns="45720" rIns="91440" bIns="45720" anchor="t">
            <a:normAutofit fontScale="47500" lnSpcReduction="20000"/>
          </a:bodyPr>
          <a:lstStyle/>
          <a:p>
            <a:pPr marL="1218565" indent="-1828165">
              <a:buNone/>
            </a:pPr>
            <a:r>
              <a:rPr lang="en-US" b="1"/>
              <a:t>Standard II.A.7: </a:t>
            </a:r>
            <a:r>
              <a:rPr lang="en-US"/>
              <a:t>The</a:t>
            </a:r>
            <a:r>
              <a:rPr lang="en-US">
                <a:ea typeface="+mn-lt"/>
                <a:cs typeface="+mn-lt"/>
              </a:rPr>
              <a:t> institution </a:t>
            </a:r>
            <a:r>
              <a:rPr lang="en-US">
                <a:highlight>
                  <a:srgbClr val="FFFF00"/>
                </a:highlight>
                <a:ea typeface="+mn-lt"/>
                <a:cs typeface="+mn-lt"/>
              </a:rPr>
              <a:t>effectively </a:t>
            </a:r>
            <a:r>
              <a:rPr lang="en-US">
                <a:ea typeface="+mn-lt"/>
                <a:cs typeface="+mn-lt"/>
              </a:rPr>
              <a:t>uses delivery modes, teaching methodologies and learning support services that reflect the diverse and changing needs of its students, in support of equity in success for all students.</a:t>
            </a:r>
          </a:p>
          <a:p>
            <a:pPr>
              <a:buFont typeface="Arial,Sans-Serif"/>
              <a:buChar char="•"/>
            </a:pPr>
            <a:r>
              <a:rPr lang="en-US" b="1">
                <a:solidFill>
                  <a:schemeClr val="bg2"/>
                </a:solidFill>
                <a:ea typeface="+mn-lt"/>
                <a:cs typeface="+mn-lt"/>
              </a:rPr>
              <a:t>Standard Area:</a:t>
            </a:r>
            <a:r>
              <a:rPr lang="en-US">
                <a:solidFill>
                  <a:schemeClr val="bg2"/>
                </a:solidFill>
                <a:ea typeface="+mn-lt"/>
                <a:cs typeface="+mn-lt"/>
              </a:rPr>
              <a:t> Student Learning Programs &amp; Support Services</a:t>
            </a:r>
          </a:p>
          <a:p>
            <a:pPr>
              <a:buFont typeface="Arial"/>
              <a:buChar char="•"/>
            </a:pPr>
            <a:r>
              <a:rPr lang="en-US" b="1">
                <a:solidFill>
                  <a:schemeClr val="bg2"/>
                </a:solidFill>
                <a:ea typeface="+mn-lt"/>
                <a:cs typeface="+mn-lt"/>
              </a:rPr>
              <a:t>Standard Area Category: </a:t>
            </a:r>
            <a:r>
              <a:rPr lang="en-US">
                <a:solidFill>
                  <a:schemeClr val="bg2"/>
                </a:solidFill>
                <a:ea typeface="+mn-lt"/>
                <a:cs typeface="+mn-lt"/>
              </a:rPr>
              <a:t>Instructional Programs</a:t>
            </a:r>
            <a:endParaRPr lang="en-US">
              <a:solidFill>
                <a:schemeClr val="bg2"/>
              </a:solidFill>
            </a:endParaRPr>
          </a:p>
          <a:p>
            <a:pPr>
              <a:buFont typeface="Arial"/>
              <a:buChar char="•"/>
            </a:pPr>
            <a:r>
              <a:rPr lang="en-US" b="1">
                <a:solidFill>
                  <a:schemeClr val="bg2"/>
                </a:solidFill>
                <a:ea typeface="+mn-lt"/>
                <a:cs typeface="+mn-lt"/>
              </a:rPr>
              <a:t>Subject(s):</a:t>
            </a:r>
            <a:r>
              <a:rPr lang="en-US">
                <a:solidFill>
                  <a:schemeClr val="bg2"/>
                </a:solidFill>
                <a:ea typeface="+mn-lt"/>
                <a:cs typeface="+mn-lt"/>
              </a:rPr>
              <a:t> </a:t>
            </a:r>
          </a:p>
          <a:p>
            <a:pPr lvl="3">
              <a:buClr>
                <a:srgbClr val="000000"/>
              </a:buClr>
              <a:buFont typeface="Arial,Sans-Serif"/>
              <a:buChar char="•"/>
            </a:pPr>
            <a:r>
              <a:rPr lang="en-US" sz="4000">
                <a:solidFill>
                  <a:schemeClr val="bg2"/>
                </a:solidFill>
                <a:ea typeface="+mn-lt"/>
                <a:cs typeface="+mn-lt"/>
              </a:rPr>
              <a:t>Delivery modes, teaching methodologies, and learning support services</a:t>
            </a:r>
          </a:p>
          <a:p>
            <a:pPr>
              <a:buFont typeface="Arial"/>
              <a:buChar char="•"/>
            </a:pPr>
            <a:r>
              <a:rPr lang="en-US" b="1">
                <a:solidFill>
                  <a:schemeClr val="bg2"/>
                </a:solidFill>
                <a:ea typeface="+mn-lt"/>
                <a:cs typeface="+mn-lt"/>
              </a:rPr>
              <a:t>Verb(s): </a:t>
            </a:r>
            <a:r>
              <a:rPr lang="en-US">
                <a:solidFill>
                  <a:schemeClr val="bg2"/>
                </a:solidFill>
                <a:ea typeface="+mn-lt"/>
                <a:cs typeface="+mn-lt"/>
              </a:rPr>
              <a:t>Uses, Reflect</a:t>
            </a:r>
          </a:p>
          <a:p>
            <a:pPr>
              <a:buFont typeface="Arial"/>
              <a:buChar char="•"/>
            </a:pPr>
            <a:r>
              <a:rPr lang="en-US" b="1"/>
              <a:t>Adverbs/Adjectives:</a:t>
            </a:r>
            <a:r>
              <a:rPr lang="en-US"/>
              <a:t> </a:t>
            </a:r>
            <a:r>
              <a:rPr lang="en-US">
                <a:ea typeface="+mn-lt"/>
                <a:cs typeface="+mn-lt"/>
              </a:rPr>
              <a:t>Effectively</a:t>
            </a:r>
          </a:p>
          <a:p>
            <a:pPr>
              <a:buFont typeface="Arial"/>
              <a:buChar char="•"/>
            </a:pPr>
            <a:r>
              <a:rPr lang="en-US" b="1">
                <a:solidFill>
                  <a:schemeClr val="bg2"/>
                </a:solidFill>
              </a:rPr>
              <a:t>Objective/Goal</a:t>
            </a:r>
            <a:r>
              <a:rPr lang="en-US">
                <a:solidFill>
                  <a:schemeClr val="bg2"/>
                </a:solidFill>
              </a:rPr>
              <a:t>: </a:t>
            </a:r>
          </a:p>
        </p:txBody>
      </p:sp>
    </p:spTree>
    <p:extLst>
      <p:ext uri="{BB962C8B-B14F-4D97-AF65-F5344CB8AC3E}">
        <p14:creationId xmlns:p14="http://schemas.microsoft.com/office/powerpoint/2010/main" val="4071467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891240"/>
            <a:ext cx="11264283" cy="4327445"/>
          </a:xfrm>
        </p:spPr>
        <p:txBody>
          <a:bodyPr lIns="91440" tIns="45720" rIns="91440" bIns="45720" anchor="t">
            <a:normAutofit fontScale="47500" lnSpcReduction="20000"/>
          </a:bodyPr>
          <a:lstStyle/>
          <a:p>
            <a:pPr marL="1218565" indent="-1828165">
              <a:buNone/>
            </a:pPr>
            <a:r>
              <a:rPr lang="en-US" b="1"/>
              <a:t>Standard II.A.7: </a:t>
            </a:r>
            <a:r>
              <a:rPr lang="en-US"/>
              <a:t>The</a:t>
            </a:r>
            <a:r>
              <a:rPr lang="en-US">
                <a:ea typeface="+mn-lt"/>
                <a:cs typeface="+mn-lt"/>
              </a:rPr>
              <a:t> institution effectively uses delivery modes, teaching methodologies and learning support services that reflect the diverse and changing needs of its students, </a:t>
            </a:r>
            <a:r>
              <a:rPr lang="en-US">
                <a:highlight>
                  <a:srgbClr val="FFFF00"/>
                </a:highlight>
                <a:ea typeface="+mn-lt"/>
                <a:cs typeface="+mn-lt"/>
              </a:rPr>
              <a:t>in support of equity in success for all students</a:t>
            </a:r>
            <a:r>
              <a:rPr lang="en-US">
                <a:ea typeface="+mn-lt"/>
                <a:cs typeface="+mn-lt"/>
              </a:rPr>
              <a:t>.</a:t>
            </a:r>
          </a:p>
          <a:p>
            <a:pPr>
              <a:buFont typeface="Arial,Sans-Serif"/>
              <a:buChar char="•"/>
            </a:pPr>
            <a:r>
              <a:rPr lang="en-US" b="1">
                <a:solidFill>
                  <a:schemeClr val="bg2"/>
                </a:solidFill>
                <a:ea typeface="+mn-lt"/>
                <a:cs typeface="+mn-lt"/>
              </a:rPr>
              <a:t>Standard Area:</a:t>
            </a:r>
            <a:r>
              <a:rPr lang="en-US">
                <a:solidFill>
                  <a:schemeClr val="bg2"/>
                </a:solidFill>
                <a:ea typeface="+mn-lt"/>
                <a:cs typeface="+mn-lt"/>
              </a:rPr>
              <a:t> Student Learning Programs &amp; Support Services</a:t>
            </a:r>
          </a:p>
          <a:p>
            <a:pPr>
              <a:buFont typeface="Arial"/>
              <a:buChar char="•"/>
            </a:pPr>
            <a:r>
              <a:rPr lang="en-US" b="1">
                <a:solidFill>
                  <a:schemeClr val="bg2"/>
                </a:solidFill>
                <a:ea typeface="+mn-lt"/>
                <a:cs typeface="+mn-lt"/>
              </a:rPr>
              <a:t>Standard Area Category: </a:t>
            </a:r>
            <a:r>
              <a:rPr lang="en-US">
                <a:solidFill>
                  <a:schemeClr val="bg2"/>
                </a:solidFill>
                <a:ea typeface="+mn-lt"/>
                <a:cs typeface="+mn-lt"/>
              </a:rPr>
              <a:t>Instructional Programs</a:t>
            </a:r>
            <a:endParaRPr lang="en-US">
              <a:solidFill>
                <a:schemeClr val="bg2"/>
              </a:solidFill>
            </a:endParaRPr>
          </a:p>
          <a:p>
            <a:pPr>
              <a:buFont typeface="Arial"/>
              <a:buChar char="•"/>
            </a:pPr>
            <a:r>
              <a:rPr lang="en-US" b="1">
                <a:solidFill>
                  <a:schemeClr val="bg2"/>
                </a:solidFill>
                <a:ea typeface="+mn-lt"/>
                <a:cs typeface="+mn-lt"/>
              </a:rPr>
              <a:t>Subject(s):</a:t>
            </a:r>
            <a:r>
              <a:rPr lang="en-US">
                <a:solidFill>
                  <a:schemeClr val="bg2"/>
                </a:solidFill>
                <a:ea typeface="+mn-lt"/>
                <a:cs typeface="+mn-lt"/>
              </a:rPr>
              <a:t> </a:t>
            </a:r>
          </a:p>
          <a:p>
            <a:pPr lvl="3">
              <a:buClr>
                <a:srgbClr val="000000"/>
              </a:buClr>
              <a:buFont typeface="Arial,Sans-Serif"/>
              <a:buChar char="•"/>
            </a:pPr>
            <a:r>
              <a:rPr lang="en-US" sz="4000">
                <a:solidFill>
                  <a:schemeClr val="bg2"/>
                </a:solidFill>
                <a:ea typeface="+mn-lt"/>
                <a:cs typeface="+mn-lt"/>
              </a:rPr>
              <a:t>Delivery modes, teaching methodologies, and learning support services</a:t>
            </a:r>
          </a:p>
          <a:p>
            <a:pPr>
              <a:buFont typeface="Arial"/>
              <a:buChar char="•"/>
            </a:pPr>
            <a:r>
              <a:rPr lang="en-US" b="1">
                <a:solidFill>
                  <a:schemeClr val="bg2"/>
                </a:solidFill>
                <a:ea typeface="+mn-lt"/>
                <a:cs typeface="+mn-lt"/>
              </a:rPr>
              <a:t>Verb(s): </a:t>
            </a:r>
            <a:r>
              <a:rPr lang="en-US">
                <a:solidFill>
                  <a:schemeClr val="bg2"/>
                </a:solidFill>
                <a:ea typeface="+mn-lt"/>
                <a:cs typeface="+mn-lt"/>
              </a:rPr>
              <a:t>Uses, Reflect</a:t>
            </a:r>
          </a:p>
          <a:p>
            <a:pPr>
              <a:buFont typeface="Arial"/>
              <a:buChar char="•"/>
            </a:pPr>
            <a:r>
              <a:rPr lang="en-US" b="1">
                <a:solidFill>
                  <a:schemeClr val="bg2"/>
                </a:solidFill>
              </a:rPr>
              <a:t>Adverbs/Adjectives:</a:t>
            </a:r>
            <a:r>
              <a:rPr lang="en-US">
                <a:solidFill>
                  <a:schemeClr val="bg2"/>
                </a:solidFill>
              </a:rPr>
              <a:t> </a:t>
            </a:r>
            <a:r>
              <a:rPr lang="en-US">
                <a:solidFill>
                  <a:schemeClr val="bg2"/>
                </a:solidFill>
                <a:ea typeface="+mn-lt"/>
                <a:cs typeface="+mn-lt"/>
              </a:rPr>
              <a:t>Effectively</a:t>
            </a:r>
          </a:p>
          <a:p>
            <a:pPr>
              <a:buFont typeface="Arial,Sans-Serif"/>
              <a:buChar char="•"/>
            </a:pPr>
            <a:r>
              <a:rPr lang="en-US" b="1"/>
              <a:t>Objective/Goal</a:t>
            </a:r>
            <a:r>
              <a:rPr lang="en-US"/>
              <a:t>: </a:t>
            </a:r>
            <a:r>
              <a:rPr lang="en-US">
                <a:ea typeface="+mn-lt"/>
                <a:cs typeface="+mn-lt"/>
              </a:rPr>
              <a:t>In support of equity in success for all students</a:t>
            </a:r>
          </a:p>
        </p:txBody>
      </p:sp>
    </p:spTree>
    <p:extLst>
      <p:ext uri="{BB962C8B-B14F-4D97-AF65-F5344CB8AC3E}">
        <p14:creationId xmlns:p14="http://schemas.microsoft.com/office/powerpoint/2010/main" val="3197289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891240"/>
            <a:ext cx="11264283" cy="4327445"/>
          </a:xfrm>
        </p:spPr>
        <p:txBody>
          <a:bodyPr lIns="91440" tIns="45720" rIns="91440" bIns="45720" anchor="t">
            <a:normAutofit fontScale="47500" lnSpcReduction="20000"/>
          </a:bodyPr>
          <a:lstStyle/>
          <a:p>
            <a:pPr marL="1218565" indent="-1828165">
              <a:buNone/>
            </a:pPr>
            <a:r>
              <a:rPr lang="en-US" b="1"/>
              <a:t>Standard II.A.7: </a:t>
            </a:r>
            <a:r>
              <a:rPr lang="en-US"/>
              <a:t>The</a:t>
            </a:r>
            <a:r>
              <a:rPr lang="en-US">
                <a:ea typeface="+mn-lt"/>
                <a:cs typeface="+mn-lt"/>
              </a:rPr>
              <a:t> institution effectively uses delivery modes, teaching methodologies and learning support services that reflect the diverse and changing needs of its students, in support of equity in success for all students.</a:t>
            </a:r>
          </a:p>
          <a:p>
            <a:pPr>
              <a:buFont typeface="Arial,Sans-Serif"/>
              <a:buChar char="•"/>
            </a:pPr>
            <a:r>
              <a:rPr lang="en-US" b="1">
                <a:ea typeface="+mn-lt"/>
                <a:cs typeface="+mn-lt"/>
              </a:rPr>
              <a:t>Standard Area:</a:t>
            </a:r>
            <a:r>
              <a:rPr lang="en-US">
                <a:ea typeface="+mn-lt"/>
                <a:cs typeface="+mn-lt"/>
              </a:rPr>
              <a:t> Student Learning Programs &amp; Support Services</a:t>
            </a:r>
          </a:p>
          <a:p>
            <a:pPr>
              <a:buFont typeface="Arial"/>
              <a:buChar char="•"/>
            </a:pPr>
            <a:r>
              <a:rPr lang="en-US" b="1">
                <a:ea typeface="+mn-lt"/>
                <a:cs typeface="+mn-lt"/>
              </a:rPr>
              <a:t>Standard Area Category: </a:t>
            </a:r>
            <a:r>
              <a:rPr lang="en-US">
                <a:ea typeface="+mn-lt"/>
                <a:cs typeface="+mn-lt"/>
              </a:rPr>
              <a:t>Instructional Programs</a:t>
            </a:r>
            <a:endParaRPr lang="en-US"/>
          </a:p>
          <a:p>
            <a:pPr>
              <a:buFont typeface="Arial"/>
              <a:buChar char="•"/>
            </a:pPr>
            <a:r>
              <a:rPr lang="en-US" b="1">
                <a:ea typeface="+mn-lt"/>
                <a:cs typeface="+mn-lt"/>
              </a:rPr>
              <a:t>Subject(s):</a:t>
            </a:r>
            <a:r>
              <a:rPr lang="en-US">
                <a:ea typeface="+mn-lt"/>
                <a:cs typeface="+mn-lt"/>
              </a:rPr>
              <a:t> </a:t>
            </a:r>
          </a:p>
          <a:p>
            <a:pPr lvl="3">
              <a:buClr>
                <a:srgbClr val="000000"/>
              </a:buClr>
              <a:buFont typeface="Arial,Sans-Serif"/>
              <a:buChar char="•"/>
            </a:pPr>
            <a:r>
              <a:rPr lang="en-US" sz="4000">
                <a:ea typeface="+mn-lt"/>
                <a:cs typeface="+mn-lt"/>
              </a:rPr>
              <a:t>Delivery modes, teaching methodologies, and learning support services</a:t>
            </a:r>
          </a:p>
          <a:p>
            <a:pPr>
              <a:buFont typeface="Arial"/>
              <a:buChar char="•"/>
            </a:pPr>
            <a:r>
              <a:rPr lang="en-US" b="1">
                <a:ea typeface="+mn-lt"/>
                <a:cs typeface="+mn-lt"/>
              </a:rPr>
              <a:t>Verb(s): </a:t>
            </a:r>
            <a:r>
              <a:rPr lang="en-US">
                <a:ea typeface="+mn-lt"/>
                <a:cs typeface="+mn-lt"/>
              </a:rPr>
              <a:t>Uses, Reflect</a:t>
            </a:r>
          </a:p>
          <a:p>
            <a:pPr>
              <a:buFont typeface="Arial"/>
              <a:buChar char="•"/>
            </a:pPr>
            <a:r>
              <a:rPr lang="en-US" b="1"/>
              <a:t>Adverbs/Adjectives:</a:t>
            </a:r>
            <a:r>
              <a:rPr lang="en-US"/>
              <a:t> </a:t>
            </a:r>
            <a:r>
              <a:rPr lang="en-US">
                <a:ea typeface="+mn-lt"/>
                <a:cs typeface="+mn-lt"/>
              </a:rPr>
              <a:t>Effectively</a:t>
            </a:r>
          </a:p>
          <a:p>
            <a:pPr>
              <a:buFont typeface="Arial,Sans-Serif"/>
              <a:buChar char="•"/>
            </a:pPr>
            <a:r>
              <a:rPr lang="en-US" b="1"/>
              <a:t>Objective/Goal</a:t>
            </a:r>
            <a:r>
              <a:rPr lang="en-US"/>
              <a:t>: </a:t>
            </a:r>
            <a:r>
              <a:rPr lang="en-US">
                <a:ea typeface="+mn-lt"/>
                <a:cs typeface="+mn-lt"/>
              </a:rPr>
              <a:t>In support of equity in success for all students</a:t>
            </a:r>
          </a:p>
        </p:txBody>
      </p:sp>
    </p:spTree>
    <p:extLst>
      <p:ext uri="{BB962C8B-B14F-4D97-AF65-F5344CB8AC3E}">
        <p14:creationId xmlns:p14="http://schemas.microsoft.com/office/powerpoint/2010/main" val="2108065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713687"/>
            <a:ext cx="8608381" cy="4504998"/>
          </a:xfrm>
        </p:spPr>
        <p:txBody>
          <a:bodyPr lIns="91440" tIns="45720" rIns="91440" bIns="45720" anchor="t">
            <a:normAutofit fontScale="85000" lnSpcReduction="10000"/>
          </a:bodyPr>
          <a:lstStyle/>
          <a:p>
            <a:pPr marL="1218565" indent="-1828165">
              <a:buNone/>
            </a:pPr>
            <a:r>
              <a:rPr lang="en-US" sz="2800" b="1"/>
              <a:t>Standard III.C.5</a:t>
            </a:r>
            <a:r>
              <a:rPr lang="en-US" sz="2800"/>
              <a:t>: </a:t>
            </a:r>
            <a:r>
              <a:rPr lang="en-US" sz="2800">
                <a:ea typeface="+mn-lt"/>
                <a:cs typeface="+mn-lt"/>
              </a:rPr>
              <a:t>The institution has policies and procedures that guide the appropriate use of technology in the teaching and learning processes.</a:t>
            </a:r>
            <a:endParaRPr lang="en-US" sz="2800" b="1">
              <a:ea typeface="+mn-lt"/>
              <a:cs typeface="+mn-lt"/>
            </a:endParaRPr>
          </a:p>
          <a:p>
            <a:pPr>
              <a:buFont typeface="Arial,Sans-Serif"/>
              <a:buChar char="•"/>
            </a:pPr>
            <a:r>
              <a:rPr lang="en-US" sz="2800" b="1"/>
              <a:t>Standard Area:</a:t>
            </a:r>
            <a:r>
              <a:rPr lang="en-US" sz="2800"/>
              <a:t> </a:t>
            </a:r>
            <a:endParaRPr lang="en-US" sz="2800">
              <a:ea typeface="+mn-lt"/>
              <a:cs typeface="+mn-lt"/>
            </a:endParaRPr>
          </a:p>
          <a:p>
            <a:pPr>
              <a:buFont typeface="Arial,Sans-Serif"/>
              <a:buChar char="•"/>
            </a:pPr>
            <a:r>
              <a:rPr lang="en-US" sz="2800" b="1"/>
              <a:t>Standard Area Category: </a:t>
            </a:r>
            <a:endParaRPr lang="en-US" sz="2800"/>
          </a:p>
          <a:p>
            <a:pPr>
              <a:buFont typeface="Arial,Sans-Serif"/>
              <a:buChar char="•"/>
            </a:pPr>
            <a:r>
              <a:rPr lang="en-US" sz="2800" b="1"/>
              <a:t>Subject(s):</a:t>
            </a:r>
            <a:r>
              <a:rPr lang="en-US" sz="2800"/>
              <a:t> </a:t>
            </a:r>
            <a:endParaRPr lang="en-US" sz="2800">
              <a:ea typeface="+mn-lt"/>
              <a:cs typeface="+mn-lt"/>
            </a:endParaRPr>
          </a:p>
          <a:p>
            <a:pPr>
              <a:buFont typeface="Arial,Sans-Serif"/>
              <a:buChar char="•"/>
            </a:pPr>
            <a:r>
              <a:rPr lang="en-US" sz="2800" b="1"/>
              <a:t>Verb(s):</a:t>
            </a:r>
            <a:endParaRPr lang="en-US" sz="2800"/>
          </a:p>
          <a:p>
            <a:pPr>
              <a:buFont typeface="Arial,Sans-Serif"/>
              <a:buChar char="•"/>
            </a:pPr>
            <a:r>
              <a:rPr lang="en-US" sz="2800" b="1">
                <a:ea typeface="+mn-lt"/>
                <a:cs typeface="+mn-lt"/>
              </a:rPr>
              <a:t>Adverbs/Adjectives:</a:t>
            </a:r>
            <a:r>
              <a:rPr lang="en-US" sz="2800">
                <a:ea typeface="+mn-lt"/>
                <a:cs typeface="+mn-lt"/>
              </a:rPr>
              <a:t> </a:t>
            </a:r>
            <a:endParaRPr lang="en-US"/>
          </a:p>
          <a:p>
            <a:pPr>
              <a:buFont typeface="Arial,Sans-Serif"/>
              <a:buChar char="•"/>
            </a:pPr>
            <a:r>
              <a:rPr lang="en-US" sz="2800" b="1"/>
              <a:t>Objective/Goal</a:t>
            </a:r>
            <a:r>
              <a:rPr lang="en-US" sz="2800"/>
              <a:t>: </a:t>
            </a:r>
          </a:p>
          <a:p>
            <a:pPr marL="0" indent="0">
              <a:buNone/>
            </a:pPr>
            <a:endParaRPr lang="en-US" sz="2800"/>
          </a:p>
        </p:txBody>
      </p:sp>
      <p:sp>
        <p:nvSpPr>
          <p:cNvPr id="5" name="Rectangle 4">
            <a:extLst>
              <a:ext uri="{FF2B5EF4-FFF2-40B4-BE49-F238E27FC236}">
                <a16:creationId xmlns:a16="http://schemas.microsoft.com/office/drawing/2014/main" id="{5F59566F-09BA-F763-7A4D-8F32F6C6421F}"/>
              </a:ext>
            </a:extLst>
          </p:cNvPr>
          <p:cNvSpPr/>
          <p:nvPr/>
        </p:nvSpPr>
        <p:spPr>
          <a:xfrm>
            <a:off x="9459827" y="1692973"/>
            <a:ext cx="2546391" cy="4150602"/>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III</a:t>
            </a:r>
          </a:p>
          <a:p>
            <a:pPr algn="ctr"/>
            <a:r>
              <a:rPr lang="en-US" sz="1600" b="1">
                <a:solidFill>
                  <a:schemeClr val="tx1"/>
                </a:solidFill>
              </a:rPr>
              <a:t>Resources</a:t>
            </a:r>
          </a:p>
          <a:p>
            <a:pPr algn="ctr"/>
            <a:endParaRPr lang="en-US" b="1">
              <a:solidFill>
                <a:srgbClr val="000000"/>
              </a:solidFill>
            </a:endParaRPr>
          </a:p>
          <a:p>
            <a:pPr algn="ctr"/>
            <a:r>
              <a:rPr lang="en-US" b="1">
                <a:solidFill>
                  <a:srgbClr val="C00000"/>
                </a:solidFill>
              </a:rPr>
              <a:t>A. Human Resources</a:t>
            </a:r>
          </a:p>
          <a:p>
            <a:pPr algn="ctr"/>
            <a:endParaRPr lang="en-US" b="1">
              <a:solidFill>
                <a:srgbClr val="C00000"/>
              </a:solidFill>
            </a:endParaRPr>
          </a:p>
          <a:p>
            <a:pPr algn="ctr"/>
            <a:br>
              <a:rPr lang="en-US" b="1"/>
            </a:br>
            <a:r>
              <a:rPr lang="en-US" b="1">
                <a:solidFill>
                  <a:srgbClr val="C00000"/>
                </a:solidFill>
              </a:rPr>
              <a:t>B. Physical Resources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C. Technology Resources</a:t>
            </a:r>
          </a:p>
          <a:p>
            <a:pPr algn="ctr"/>
            <a:endParaRPr lang="en-US" b="1">
              <a:solidFill>
                <a:srgbClr val="C00000"/>
              </a:solidFill>
            </a:endParaRPr>
          </a:p>
          <a:p>
            <a:pPr algn="ctr"/>
            <a:r>
              <a:rPr lang="en-US" b="1">
                <a:solidFill>
                  <a:srgbClr val="C00000"/>
                </a:solidFill>
              </a:rPr>
              <a:t> D. Financial Resources</a:t>
            </a:r>
          </a:p>
        </p:txBody>
      </p:sp>
    </p:spTree>
    <p:extLst>
      <p:ext uri="{BB962C8B-B14F-4D97-AF65-F5344CB8AC3E}">
        <p14:creationId xmlns:p14="http://schemas.microsoft.com/office/powerpoint/2010/main" val="2192727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713687"/>
            <a:ext cx="8608381" cy="4504998"/>
          </a:xfrm>
        </p:spPr>
        <p:txBody>
          <a:bodyPr lIns="91440" tIns="45720" rIns="91440" bIns="45720" anchor="t">
            <a:normAutofit fontScale="85000" lnSpcReduction="10000"/>
          </a:bodyPr>
          <a:lstStyle/>
          <a:p>
            <a:pPr marL="1218565" indent="-1828165">
              <a:buNone/>
            </a:pPr>
            <a:r>
              <a:rPr lang="en-US" sz="2800" b="1"/>
              <a:t>Standard </a:t>
            </a:r>
            <a:r>
              <a:rPr lang="en-US" sz="2800" b="1">
                <a:highlight>
                  <a:srgbClr val="FFFF00"/>
                </a:highlight>
              </a:rPr>
              <a:t>III.</a:t>
            </a:r>
            <a:r>
              <a:rPr lang="en-US" sz="2800" b="1"/>
              <a:t>C.5</a:t>
            </a:r>
            <a:r>
              <a:rPr lang="en-US" sz="2800"/>
              <a:t>: </a:t>
            </a:r>
            <a:r>
              <a:rPr lang="en-US" sz="2800">
                <a:ea typeface="+mn-lt"/>
                <a:cs typeface="+mn-lt"/>
              </a:rPr>
              <a:t>The institution has policies and procedures that guide the appropriate use of technology in the teaching and learning processes.</a:t>
            </a:r>
            <a:endParaRPr lang="en-US" sz="2800" b="1">
              <a:ea typeface="+mn-lt"/>
              <a:cs typeface="+mn-lt"/>
            </a:endParaRPr>
          </a:p>
          <a:p>
            <a:pPr>
              <a:buFont typeface="Arial,Sans-Serif"/>
              <a:buChar char="•"/>
            </a:pPr>
            <a:r>
              <a:rPr lang="en-US" sz="2800" b="1"/>
              <a:t>Standard Area:</a:t>
            </a:r>
            <a:r>
              <a:rPr lang="en-US" sz="2800"/>
              <a:t> Resources</a:t>
            </a:r>
            <a:endParaRPr lang="en-US" sz="2800">
              <a:ea typeface="+mn-lt"/>
              <a:cs typeface="+mn-lt"/>
            </a:endParaRPr>
          </a:p>
          <a:p>
            <a:pPr>
              <a:buFont typeface="Arial,Sans-Serif"/>
              <a:buChar char="•"/>
            </a:pPr>
            <a:r>
              <a:rPr lang="en-US" sz="2800" b="1">
                <a:solidFill>
                  <a:schemeClr val="bg2"/>
                </a:solidFill>
              </a:rPr>
              <a:t>Standard Area Category: </a:t>
            </a:r>
            <a:endParaRPr lang="en-US" sz="2800">
              <a:solidFill>
                <a:schemeClr val="bg2"/>
              </a:solidFill>
            </a:endParaRPr>
          </a:p>
          <a:p>
            <a:pPr>
              <a:buFont typeface="Arial,Sans-Serif"/>
              <a:buChar char="•"/>
            </a:pPr>
            <a:r>
              <a:rPr lang="en-US" sz="2800" b="1">
                <a:solidFill>
                  <a:schemeClr val="bg2"/>
                </a:solidFill>
              </a:rPr>
              <a:t>Subject(s):</a:t>
            </a:r>
            <a:r>
              <a:rPr lang="en-US" sz="2800">
                <a:solidFill>
                  <a:schemeClr val="bg2"/>
                </a:solidFill>
              </a:rPr>
              <a:t> </a:t>
            </a:r>
            <a:endParaRPr lang="en-US" sz="2800">
              <a:solidFill>
                <a:schemeClr val="bg2"/>
              </a:solidFill>
              <a:ea typeface="+mn-lt"/>
              <a:cs typeface="+mn-lt"/>
            </a:endParaRPr>
          </a:p>
          <a:p>
            <a:pPr>
              <a:buFont typeface="Arial,Sans-Serif"/>
              <a:buChar char="•"/>
            </a:pPr>
            <a:r>
              <a:rPr lang="en-US" sz="2800" b="1">
                <a:solidFill>
                  <a:schemeClr val="bg2"/>
                </a:solidFill>
              </a:rPr>
              <a:t>Verb(s):</a:t>
            </a:r>
            <a:endParaRPr lang="en-US" sz="2800">
              <a:solidFill>
                <a:schemeClr val="bg2"/>
              </a:solidFill>
            </a:endParaRPr>
          </a:p>
          <a:p>
            <a:pPr>
              <a:buFont typeface="Arial,Sans-Serif"/>
              <a:buChar char="•"/>
            </a:pPr>
            <a:r>
              <a:rPr lang="en-US" sz="2800" b="1">
                <a:solidFill>
                  <a:schemeClr val="bg2"/>
                </a:solidFill>
                <a:ea typeface="+mn-lt"/>
                <a:cs typeface="+mn-lt"/>
              </a:rPr>
              <a:t>Adverbs/Adjectives:</a:t>
            </a:r>
            <a:r>
              <a:rPr lang="en-US" sz="2800">
                <a:solidFill>
                  <a:schemeClr val="bg2"/>
                </a:solidFill>
                <a:ea typeface="+mn-lt"/>
                <a:cs typeface="+mn-lt"/>
              </a:rPr>
              <a:t> </a:t>
            </a:r>
            <a:endParaRPr lang="en-US">
              <a:solidFill>
                <a:schemeClr val="bg2"/>
              </a:solidFill>
            </a:endParaRPr>
          </a:p>
          <a:p>
            <a:pPr>
              <a:buFont typeface="Arial,Sans-Serif"/>
              <a:buChar char="•"/>
            </a:pPr>
            <a:r>
              <a:rPr lang="en-US" sz="2800" b="1">
                <a:solidFill>
                  <a:schemeClr val="bg2"/>
                </a:solidFill>
              </a:rPr>
              <a:t>Objective/Goal</a:t>
            </a:r>
            <a:r>
              <a:rPr lang="en-US" sz="2800">
                <a:solidFill>
                  <a:schemeClr val="bg2"/>
                </a:solidFill>
              </a:rPr>
              <a:t>: </a:t>
            </a:r>
          </a:p>
          <a:p>
            <a:pPr marL="0" indent="0">
              <a:buNone/>
            </a:pPr>
            <a:endParaRPr lang="en-US" sz="2800"/>
          </a:p>
        </p:txBody>
      </p:sp>
      <p:sp>
        <p:nvSpPr>
          <p:cNvPr id="5" name="Rectangle 4">
            <a:extLst>
              <a:ext uri="{FF2B5EF4-FFF2-40B4-BE49-F238E27FC236}">
                <a16:creationId xmlns:a16="http://schemas.microsoft.com/office/drawing/2014/main" id="{5F59566F-09BA-F763-7A4D-8F32F6C6421F}"/>
              </a:ext>
            </a:extLst>
          </p:cNvPr>
          <p:cNvSpPr/>
          <p:nvPr/>
        </p:nvSpPr>
        <p:spPr>
          <a:xfrm>
            <a:off x="9459827" y="1692973"/>
            <a:ext cx="2546391" cy="4150602"/>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III</a:t>
            </a:r>
          </a:p>
          <a:p>
            <a:pPr algn="ctr"/>
            <a:r>
              <a:rPr lang="en-US" sz="1600" b="1">
                <a:solidFill>
                  <a:schemeClr val="tx1"/>
                </a:solidFill>
              </a:rPr>
              <a:t>Resources</a:t>
            </a:r>
          </a:p>
          <a:p>
            <a:pPr algn="ctr"/>
            <a:endParaRPr lang="en-US" b="1">
              <a:solidFill>
                <a:srgbClr val="000000"/>
              </a:solidFill>
            </a:endParaRPr>
          </a:p>
          <a:p>
            <a:pPr algn="ctr"/>
            <a:r>
              <a:rPr lang="en-US" b="1">
                <a:solidFill>
                  <a:srgbClr val="C00000"/>
                </a:solidFill>
              </a:rPr>
              <a:t>A. Human Resources</a:t>
            </a:r>
          </a:p>
          <a:p>
            <a:pPr algn="ctr"/>
            <a:endParaRPr lang="en-US" b="1">
              <a:solidFill>
                <a:srgbClr val="C00000"/>
              </a:solidFill>
            </a:endParaRPr>
          </a:p>
          <a:p>
            <a:pPr algn="ctr"/>
            <a:br>
              <a:rPr lang="en-US" b="1"/>
            </a:br>
            <a:r>
              <a:rPr lang="en-US" b="1">
                <a:solidFill>
                  <a:srgbClr val="C00000"/>
                </a:solidFill>
              </a:rPr>
              <a:t>B. Physical Resources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C. Technology Resources</a:t>
            </a:r>
          </a:p>
          <a:p>
            <a:pPr algn="ctr"/>
            <a:endParaRPr lang="en-US" b="1">
              <a:solidFill>
                <a:srgbClr val="C00000"/>
              </a:solidFill>
            </a:endParaRPr>
          </a:p>
          <a:p>
            <a:pPr algn="ctr"/>
            <a:r>
              <a:rPr lang="en-US" b="1">
                <a:solidFill>
                  <a:srgbClr val="C00000"/>
                </a:solidFill>
              </a:rPr>
              <a:t> D. Financial Resources</a:t>
            </a:r>
          </a:p>
        </p:txBody>
      </p:sp>
    </p:spTree>
    <p:extLst>
      <p:ext uri="{BB962C8B-B14F-4D97-AF65-F5344CB8AC3E}">
        <p14:creationId xmlns:p14="http://schemas.microsoft.com/office/powerpoint/2010/main" val="1462054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713687"/>
            <a:ext cx="8608381" cy="4504998"/>
          </a:xfrm>
        </p:spPr>
        <p:txBody>
          <a:bodyPr lIns="91440" tIns="45720" rIns="91440" bIns="45720" anchor="t">
            <a:normAutofit fontScale="85000" lnSpcReduction="10000"/>
          </a:bodyPr>
          <a:lstStyle/>
          <a:p>
            <a:pPr marL="1218565" indent="-1828165">
              <a:buNone/>
            </a:pPr>
            <a:r>
              <a:rPr lang="en-US" sz="2800" b="1"/>
              <a:t>Standard </a:t>
            </a:r>
            <a:r>
              <a:rPr lang="en-US" sz="2800" b="1">
                <a:highlight>
                  <a:srgbClr val="FFFF00"/>
                </a:highlight>
              </a:rPr>
              <a:t>III.C.</a:t>
            </a:r>
            <a:r>
              <a:rPr lang="en-US" sz="2800" b="1"/>
              <a:t>5</a:t>
            </a:r>
            <a:r>
              <a:rPr lang="en-US" sz="2800"/>
              <a:t>: </a:t>
            </a:r>
            <a:r>
              <a:rPr lang="en-US" sz="2800">
                <a:ea typeface="+mn-lt"/>
                <a:cs typeface="+mn-lt"/>
              </a:rPr>
              <a:t>The institution has policies and procedures that guide the appropriate use of technology in the teaching and learning processes.</a:t>
            </a:r>
            <a:endParaRPr lang="en-US" sz="2800" b="1">
              <a:ea typeface="+mn-lt"/>
              <a:cs typeface="+mn-lt"/>
            </a:endParaRPr>
          </a:p>
          <a:p>
            <a:pPr>
              <a:buFont typeface="Arial,Sans-Serif"/>
              <a:buChar char="•"/>
            </a:pPr>
            <a:r>
              <a:rPr lang="en-US" sz="2800" b="1"/>
              <a:t>Standard Area:</a:t>
            </a:r>
            <a:r>
              <a:rPr lang="en-US" sz="2800"/>
              <a:t> Resources</a:t>
            </a:r>
            <a:endParaRPr lang="en-US" sz="2800">
              <a:ea typeface="+mn-lt"/>
              <a:cs typeface="+mn-lt"/>
            </a:endParaRPr>
          </a:p>
          <a:p>
            <a:pPr>
              <a:buFont typeface="Arial,Sans-Serif"/>
              <a:buChar char="•"/>
            </a:pPr>
            <a:r>
              <a:rPr lang="en-US" sz="2800" b="1"/>
              <a:t>Standard Area Category: </a:t>
            </a:r>
            <a:r>
              <a:rPr lang="en-US" sz="2800"/>
              <a:t>Technology Resources</a:t>
            </a:r>
          </a:p>
          <a:p>
            <a:pPr>
              <a:buFont typeface="Arial,Sans-Serif"/>
              <a:buChar char="•"/>
            </a:pPr>
            <a:r>
              <a:rPr lang="en-US" sz="2800" b="1">
                <a:solidFill>
                  <a:schemeClr val="bg2"/>
                </a:solidFill>
              </a:rPr>
              <a:t>Subject(s):</a:t>
            </a:r>
            <a:r>
              <a:rPr lang="en-US" sz="2800">
                <a:solidFill>
                  <a:schemeClr val="bg2"/>
                </a:solidFill>
              </a:rPr>
              <a:t> </a:t>
            </a:r>
            <a:endParaRPr lang="en-US" sz="2800">
              <a:solidFill>
                <a:schemeClr val="bg2"/>
              </a:solidFill>
              <a:ea typeface="+mn-lt"/>
              <a:cs typeface="+mn-lt"/>
            </a:endParaRPr>
          </a:p>
          <a:p>
            <a:pPr>
              <a:buFont typeface="Arial,Sans-Serif"/>
              <a:buChar char="•"/>
            </a:pPr>
            <a:r>
              <a:rPr lang="en-US" sz="2800" b="1">
                <a:solidFill>
                  <a:schemeClr val="bg2"/>
                </a:solidFill>
              </a:rPr>
              <a:t>Verb(s):</a:t>
            </a:r>
            <a:endParaRPr lang="en-US" sz="2800">
              <a:solidFill>
                <a:schemeClr val="bg2"/>
              </a:solidFill>
            </a:endParaRPr>
          </a:p>
          <a:p>
            <a:pPr>
              <a:buFont typeface="Arial,Sans-Serif"/>
              <a:buChar char="•"/>
            </a:pPr>
            <a:r>
              <a:rPr lang="en-US" sz="2800" b="1">
                <a:solidFill>
                  <a:schemeClr val="bg2"/>
                </a:solidFill>
                <a:ea typeface="+mn-lt"/>
                <a:cs typeface="+mn-lt"/>
              </a:rPr>
              <a:t>Adverbs/Adjectives:</a:t>
            </a:r>
            <a:r>
              <a:rPr lang="en-US" sz="2800">
                <a:solidFill>
                  <a:schemeClr val="bg2"/>
                </a:solidFill>
                <a:ea typeface="+mn-lt"/>
                <a:cs typeface="+mn-lt"/>
              </a:rPr>
              <a:t> </a:t>
            </a:r>
            <a:endParaRPr lang="en-US">
              <a:solidFill>
                <a:schemeClr val="bg2"/>
              </a:solidFill>
            </a:endParaRPr>
          </a:p>
          <a:p>
            <a:pPr>
              <a:buFont typeface="Arial,Sans-Serif"/>
              <a:buChar char="•"/>
            </a:pPr>
            <a:r>
              <a:rPr lang="en-US" sz="2800" b="1">
                <a:solidFill>
                  <a:schemeClr val="bg2"/>
                </a:solidFill>
              </a:rPr>
              <a:t>Objective/Goal</a:t>
            </a:r>
            <a:r>
              <a:rPr lang="en-US" sz="2800">
                <a:solidFill>
                  <a:schemeClr val="bg2"/>
                </a:solidFill>
              </a:rPr>
              <a:t>: </a:t>
            </a:r>
          </a:p>
          <a:p>
            <a:pPr marL="0" indent="0">
              <a:buNone/>
            </a:pPr>
            <a:endParaRPr lang="en-US" sz="2800"/>
          </a:p>
        </p:txBody>
      </p:sp>
      <p:sp>
        <p:nvSpPr>
          <p:cNvPr id="5" name="Rectangle 4">
            <a:extLst>
              <a:ext uri="{FF2B5EF4-FFF2-40B4-BE49-F238E27FC236}">
                <a16:creationId xmlns:a16="http://schemas.microsoft.com/office/drawing/2014/main" id="{5F59566F-09BA-F763-7A4D-8F32F6C6421F}"/>
              </a:ext>
            </a:extLst>
          </p:cNvPr>
          <p:cNvSpPr/>
          <p:nvPr/>
        </p:nvSpPr>
        <p:spPr>
          <a:xfrm>
            <a:off x="9459827" y="1692973"/>
            <a:ext cx="2546391" cy="4150602"/>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III</a:t>
            </a:r>
          </a:p>
          <a:p>
            <a:pPr algn="ctr"/>
            <a:r>
              <a:rPr lang="en-US" sz="1600" b="1">
                <a:solidFill>
                  <a:schemeClr val="tx1"/>
                </a:solidFill>
              </a:rPr>
              <a:t>Resources</a:t>
            </a:r>
          </a:p>
          <a:p>
            <a:pPr algn="ctr"/>
            <a:endParaRPr lang="en-US" b="1">
              <a:solidFill>
                <a:srgbClr val="000000"/>
              </a:solidFill>
            </a:endParaRPr>
          </a:p>
          <a:p>
            <a:pPr algn="ctr"/>
            <a:r>
              <a:rPr lang="en-US" b="1">
                <a:solidFill>
                  <a:srgbClr val="C00000"/>
                </a:solidFill>
              </a:rPr>
              <a:t>A. Human Resources</a:t>
            </a:r>
          </a:p>
          <a:p>
            <a:pPr algn="ctr"/>
            <a:endParaRPr lang="en-US" b="1">
              <a:solidFill>
                <a:srgbClr val="C00000"/>
              </a:solidFill>
            </a:endParaRPr>
          </a:p>
          <a:p>
            <a:pPr algn="ctr"/>
            <a:br>
              <a:rPr lang="en-US" b="1"/>
            </a:br>
            <a:r>
              <a:rPr lang="en-US" b="1">
                <a:solidFill>
                  <a:srgbClr val="C00000"/>
                </a:solidFill>
              </a:rPr>
              <a:t>B. Physical Resources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C. Technology Resources</a:t>
            </a:r>
          </a:p>
          <a:p>
            <a:pPr algn="ctr"/>
            <a:endParaRPr lang="en-US" b="1">
              <a:solidFill>
                <a:srgbClr val="C00000"/>
              </a:solidFill>
            </a:endParaRPr>
          </a:p>
          <a:p>
            <a:pPr algn="ctr"/>
            <a:r>
              <a:rPr lang="en-US" b="1">
                <a:solidFill>
                  <a:srgbClr val="C00000"/>
                </a:solidFill>
              </a:rPr>
              <a:t> D. Financial Resources</a:t>
            </a:r>
          </a:p>
        </p:txBody>
      </p:sp>
    </p:spTree>
    <p:extLst>
      <p:ext uri="{BB962C8B-B14F-4D97-AF65-F5344CB8AC3E}">
        <p14:creationId xmlns:p14="http://schemas.microsoft.com/office/powerpoint/2010/main" val="3674709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965221"/>
            <a:ext cx="10820400" cy="4253464"/>
          </a:xfrm>
        </p:spPr>
        <p:txBody>
          <a:bodyPr lIns="91440" tIns="45720" rIns="91440" bIns="45720" anchor="t">
            <a:normAutofit fontScale="77500" lnSpcReduction="20000"/>
          </a:bodyPr>
          <a:lstStyle/>
          <a:p>
            <a:pPr marL="1218565" indent="-1828165">
              <a:buNone/>
            </a:pPr>
            <a:r>
              <a:rPr lang="en-US" sz="2800" b="1"/>
              <a:t>Standard III.C.5</a:t>
            </a:r>
            <a:r>
              <a:rPr lang="en-US" sz="2800"/>
              <a:t>: </a:t>
            </a:r>
            <a:r>
              <a:rPr lang="en-US" sz="2800">
                <a:ea typeface="+mn-lt"/>
                <a:cs typeface="+mn-lt"/>
              </a:rPr>
              <a:t>The institution has </a:t>
            </a:r>
            <a:r>
              <a:rPr lang="en-US" sz="2800">
                <a:highlight>
                  <a:srgbClr val="FFFF00"/>
                </a:highlight>
                <a:ea typeface="+mn-lt"/>
                <a:cs typeface="+mn-lt"/>
              </a:rPr>
              <a:t>policies and procedures </a:t>
            </a:r>
            <a:r>
              <a:rPr lang="en-US" sz="2800">
                <a:ea typeface="+mn-lt"/>
                <a:cs typeface="+mn-lt"/>
              </a:rPr>
              <a:t>that guide the appropriate use of technology in the teaching and learning processes.</a:t>
            </a:r>
            <a:endParaRPr lang="en-US" sz="2800" b="1">
              <a:ea typeface="+mn-lt"/>
              <a:cs typeface="+mn-lt"/>
            </a:endParaRPr>
          </a:p>
          <a:p>
            <a:pPr>
              <a:buFont typeface="Arial,Sans-Serif"/>
              <a:buChar char="•"/>
            </a:pPr>
            <a:r>
              <a:rPr lang="en-US" sz="2800" b="1">
                <a:solidFill>
                  <a:schemeClr val="bg2"/>
                </a:solidFill>
              </a:rPr>
              <a:t>Standard Area:</a:t>
            </a:r>
            <a:r>
              <a:rPr lang="en-US" sz="2800">
                <a:solidFill>
                  <a:schemeClr val="bg2"/>
                </a:solidFill>
              </a:rPr>
              <a:t> Resources</a:t>
            </a:r>
            <a:endParaRPr lang="en-US" sz="2800">
              <a:solidFill>
                <a:schemeClr val="bg2"/>
              </a:solidFill>
              <a:ea typeface="+mn-lt"/>
              <a:cs typeface="+mn-lt"/>
            </a:endParaRPr>
          </a:p>
          <a:p>
            <a:pPr>
              <a:buFont typeface="Arial,Sans-Serif"/>
              <a:buChar char="•"/>
            </a:pPr>
            <a:r>
              <a:rPr lang="en-US" sz="2800" b="1">
                <a:solidFill>
                  <a:schemeClr val="bg2"/>
                </a:solidFill>
              </a:rPr>
              <a:t>Standard Area Category: </a:t>
            </a:r>
            <a:r>
              <a:rPr lang="en-US" sz="2800">
                <a:solidFill>
                  <a:schemeClr val="bg2"/>
                </a:solidFill>
                <a:ea typeface="+mn-lt"/>
                <a:cs typeface="+mn-lt"/>
              </a:rPr>
              <a:t>Technology Resources</a:t>
            </a:r>
          </a:p>
          <a:p>
            <a:pPr>
              <a:buFont typeface="Arial,Sans-Serif"/>
              <a:buChar char="•"/>
            </a:pPr>
            <a:r>
              <a:rPr lang="en-US" sz="2800" b="1"/>
              <a:t>Subject(s):</a:t>
            </a:r>
            <a:r>
              <a:rPr lang="en-US" sz="2800"/>
              <a:t> </a:t>
            </a:r>
            <a:endParaRPr lang="en-US" sz="2800">
              <a:ea typeface="+mn-lt"/>
              <a:cs typeface="+mn-lt"/>
            </a:endParaRPr>
          </a:p>
          <a:p>
            <a:pPr lvl="3">
              <a:buClr>
                <a:srgbClr val="000000"/>
              </a:buClr>
              <a:buFont typeface="Arial,Sans-Serif"/>
              <a:buChar char="•"/>
            </a:pPr>
            <a:r>
              <a:rPr lang="en-US" sz="2800"/>
              <a:t>(Institution) policy and procedures</a:t>
            </a:r>
            <a:endParaRPr lang="en-US" sz="2800">
              <a:ea typeface="+mn-lt"/>
              <a:cs typeface="+mn-lt"/>
            </a:endParaRPr>
          </a:p>
          <a:p>
            <a:pPr>
              <a:buFont typeface="Arial,Sans-Serif"/>
              <a:buChar char="•"/>
            </a:pPr>
            <a:r>
              <a:rPr lang="en-US" sz="2800" b="1">
                <a:solidFill>
                  <a:schemeClr val="bg2"/>
                </a:solidFill>
              </a:rPr>
              <a:t>Verb(s): </a:t>
            </a:r>
            <a:endParaRPr lang="en-US" sz="2800">
              <a:solidFill>
                <a:schemeClr val="bg2"/>
              </a:solidFill>
              <a:ea typeface="+mn-lt"/>
              <a:cs typeface="+mn-lt"/>
            </a:endParaRPr>
          </a:p>
          <a:p>
            <a:pPr>
              <a:buFont typeface="Arial,Sans-Serif"/>
              <a:buChar char="•"/>
            </a:pPr>
            <a:r>
              <a:rPr lang="en-US" sz="2800" b="1">
                <a:solidFill>
                  <a:schemeClr val="bg2"/>
                </a:solidFill>
                <a:ea typeface="+mn-lt"/>
                <a:cs typeface="+mn-lt"/>
              </a:rPr>
              <a:t>Adverbs/Adjectives:</a:t>
            </a:r>
            <a:r>
              <a:rPr lang="en-US" sz="2800">
                <a:solidFill>
                  <a:schemeClr val="bg2"/>
                </a:solidFill>
                <a:ea typeface="+mn-lt"/>
                <a:cs typeface="+mn-lt"/>
              </a:rPr>
              <a:t> </a:t>
            </a:r>
            <a:endParaRPr lang="en-US">
              <a:solidFill>
                <a:schemeClr val="bg2"/>
              </a:solidFill>
            </a:endParaRPr>
          </a:p>
          <a:p>
            <a:pPr>
              <a:buFont typeface="Arial,Sans-Serif"/>
              <a:buChar char="•"/>
            </a:pPr>
            <a:r>
              <a:rPr lang="en-US" sz="2800" b="1">
                <a:solidFill>
                  <a:schemeClr val="bg2"/>
                </a:solidFill>
              </a:rPr>
              <a:t>Objective/Goal</a:t>
            </a:r>
            <a:r>
              <a:rPr lang="en-US" sz="2800">
                <a:solidFill>
                  <a:schemeClr val="bg2"/>
                </a:solidFill>
              </a:rPr>
              <a:t>: </a:t>
            </a:r>
          </a:p>
          <a:p>
            <a:pPr marL="0" indent="0">
              <a:buNone/>
            </a:pPr>
            <a:endParaRPr lang="en-US" sz="2800"/>
          </a:p>
        </p:txBody>
      </p:sp>
    </p:spTree>
    <p:extLst>
      <p:ext uri="{BB962C8B-B14F-4D97-AF65-F5344CB8AC3E}">
        <p14:creationId xmlns:p14="http://schemas.microsoft.com/office/powerpoint/2010/main" val="34563190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965221"/>
            <a:ext cx="10820400" cy="4253464"/>
          </a:xfrm>
        </p:spPr>
        <p:txBody>
          <a:bodyPr lIns="91440" tIns="45720" rIns="91440" bIns="45720" anchor="t">
            <a:normAutofit fontScale="77500" lnSpcReduction="20000"/>
          </a:bodyPr>
          <a:lstStyle/>
          <a:p>
            <a:pPr marL="1218565" indent="-1828165">
              <a:buNone/>
            </a:pPr>
            <a:r>
              <a:rPr lang="en-US" sz="2800" b="1"/>
              <a:t>Standard III.C.5</a:t>
            </a:r>
            <a:r>
              <a:rPr lang="en-US" sz="2800"/>
              <a:t>: </a:t>
            </a:r>
            <a:r>
              <a:rPr lang="en-US" sz="2800">
                <a:ea typeface="+mn-lt"/>
                <a:cs typeface="+mn-lt"/>
              </a:rPr>
              <a:t>The institution has policies and procedures that </a:t>
            </a:r>
            <a:r>
              <a:rPr lang="en-US" sz="2800">
                <a:highlight>
                  <a:srgbClr val="FFFF00"/>
                </a:highlight>
                <a:ea typeface="+mn-lt"/>
                <a:cs typeface="+mn-lt"/>
              </a:rPr>
              <a:t>guide </a:t>
            </a:r>
            <a:r>
              <a:rPr lang="en-US" sz="2800">
                <a:ea typeface="+mn-lt"/>
                <a:cs typeface="+mn-lt"/>
              </a:rPr>
              <a:t>the appropriate use of technology in the teaching and learning processes.</a:t>
            </a:r>
            <a:endParaRPr lang="en-US" sz="2800" b="1">
              <a:ea typeface="+mn-lt"/>
              <a:cs typeface="+mn-lt"/>
            </a:endParaRPr>
          </a:p>
          <a:p>
            <a:pPr>
              <a:buFont typeface="Arial,Sans-Serif"/>
              <a:buChar char="•"/>
            </a:pPr>
            <a:r>
              <a:rPr lang="en-US" sz="2800" b="1">
                <a:solidFill>
                  <a:schemeClr val="bg2"/>
                </a:solidFill>
              </a:rPr>
              <a:t>Standard Area:</a:t>
            </a:r>
            <a:r>
              <a:rPr lang="en-US" sz="2800">
                <a:solidFill>
                  <a:schemeClr val="bg2"/>
                </a:solidFill>
              </a:rPr>
              <a:t> Resources</a:t>
            </a:r>
            <a:endParaRPr lang="en-US" sz="2800">
              <a:solidFill>
                <a:schemeClr val="bg2"/>
              </a:solidFill>
              <a:ea typeface="+mn-lt"/>
              <a:cs typeface="+mn-lt"/>
            </a:endParaRPr>
          </a:p>
          <a:p>
            <a:pPr>
              <a:buFont typeface="Arial,Sans-Serif"/>
              <a:buChar char="•"/>
            </a:pPr>
            <a:r>
              <a:rPr lang="en-US" sz="2800" b="1">
                <a:solidFill>
                  <a:schemeClr val="bg2"/>
                </a:solidFill>
              </a:rPr>
              <a:t>Standard Area Category: </a:t>
            </a:r>
            <a:r>
              <a:rPr lang="en-US" sz="2800">
                <a:solidFill>
                  <a:schemeClr val="bg2"/>
                </a:solidFill>
                <a:ea typeface="+mn-lt"/>
                <a:cs typeface="+mn-lt"/>
              </a:rPr>
              <a:t>Technology Resources</a:t>
            </a:r>
          </a:p>
          <a:p>
            <a:pPr>
              <a:buFont typeface="Arial,Sans-Serif"/>
              <a:buChar char="•"/>
            </a:pPr>
            <a:r>
              <a:rPr lang="en-US" sz="2800" b="1">
                <a:solidFill>
                  <a:schemeClr val="bg2"/>
                </a:solidFill>
              </a:rPr>
              <a:t>Subject(s):</a:t>
            </a:r>
            <a:r>
              <a:rPr lang="en-US" sz="2800">
                <a:solidFill>
                  <a:schemeClr val="bg2"/>
                </a:solidFill>
              </a:rPr>
              <a:t> </a:t>
            </a:r>
            <a:endParaRPr lang="en-US" sz="2800">
              <a:solidFill>
                <a:schemeClr val="bg2"/>
              </a:solidFill>
              <a:ea typeface="+mn-lt"/>
              <a:cs typeface="+mn-lt"/>
            </a:endParaRPr>
          </a:p>
          <a:p>
            <a:pPr lvl="3">
              <a:buClr>
                <a:srgbClr val="000000"/>
              </a:buClr>
              <a:buFont typeface="Arial,Sans-Serif"/>
              <a:buChar char="•"/>
            </a:pPr>
            <a:r>
              <a:rPr lang="en-US" sz="2800">
                <a:solidFill>
                  <a:schemeClr val="bg2"/>
                </a:solidFill>
              </a:rPr>
              <a:t>(Institution) policy and procedures</a:t>
            </a:r>
            <a:endParaRPr lang="en-US" sz="2800">
              <a:solidFill>
                <a:schemeClr val="bg2"/>
              </a:solidFill>
              <a:ea typeface="+mn-lt"/>
              <a:cs typeface="+mn-lt"/>
            </a:endParaRPr>
          </a:p>
          <a:p>
            <a:pPr>
              <a:buFont typeface="Arial,Sans-Serif"/>
              <a:buChar char="•"/>
            </a:pPr>
            <a:r>
              <a:rPr lang="en-US" sz="2800" b="1"/>
              <a:t>Verb(s): </a:t>
            </a:r>
            <a:r>
              <a:rPr lang="en-US" sz="2800">
                <a:ea typeface="+mn-lt"/>
                <a:cs typeface="+mn-lt"/>
              </a:rPr>
              <a:t>Guide</a:t>
            </a:r>
          </a:p>
          <a:p>
            <a:pPr>
              <a:buFont typeface="Arial,Sans-Serif"/>
              <a:buChar char="•"/>
            </a:pPr>
            <a:r>
              <a:rPr lang="en-US" sz="2800" b="1">
                <a:solidFill>
                  <a:schemeClr val="bg2"/>
                </a:solidFill>
                <a:ea typeface="+mn-lt"/>
                <a:cs typeface="+mn-lt"/>
              </a:rPr>
              <a:t>Adverbs/Adjectives:</a:t>
            </a:r>
            <a:r>
              <a:rPr lang="en-US" sz="2800">
                <a:solidFill>
                  <a:schemeClr val="bg2"/>
                </a:solidFill>
                <a:ea typeface="+mn-lt"/>
                <a:cs typeface="+mn-lt"/>
              </a:rPr>
              <a:t> </a:t>
            </a:r>
            <a:endParaRPr lang="en-US">
              <a:solidFill>
                <a:schemeClr val="bg2"/>
              </a:solidFill>
            </a:endParaRPr>
          </a:p>
          <a:p>
            <a:pPr>
              <a:buFont typeface="Arial,Sans-Serif"/>
              <a:buChar char="•"/>
            </a:pPr>
            <a:r>
              <a:rPr lang="en-US" sz="2800" b="1">
                <a:solidFill>
                  <a:schemeClr val="bg2"/>
                </a:solidFill>
              </a:rPr>
              <a:t>Objective/Goal</a:t>
            </a:r>
            <a:r>
              <a:rPr lang="en-US" sz="2800">
                <a:solidFill>
                  <a:schemeClr val="bg2"/>
                </a:solidFill>
              </a:rPr>
              <a:t>: </a:t>
            </a:r>
          </a:p>
          <a:p>
            <a:pPr marL="0" indent="0">
              <a:buNone/>
            </a:pPr>
            <a:endParaRPr lang="en-US" sz="2800"/>
          </a:p>
        </p:txBody>
      </p:sp>
    </p:spTree>
    <p:extLst>
      <p:ext uri="{BB962C8B-B14F-4D97-AF65-F5344CB8AC3E}">
        <p14:creationId xmlns:p14="http://schemas.microsoft.com/office/powerpoint/2010/main" val="1360168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965221"/>
            <a:ext cx="10820400" cy="4253464"/>
          </a:xfrm>
        </p:spPr>
        <p:txBody>
          <a:bodyPr lIns="91440" tIns="45720" rIns="91440" bIns="45720" anchor="t">
            <a:normAutofit fontScale="77500" lnSpcReduction="20000"/>
          </a:bodyPr>
          <a:lstStyle/>
          <a:p>
            <a:pPr marL="1218565" indent="-1828165">
              <a:buNone/>
            </a:pPr>
            <a:r>
              <a:rPr lang="en-US" sz="2800" b="1"/>
              <a:t>Standard III.C.5</a:t>
            </a:r>
            <a:r>
              <a:rPr lang="en-US" sz="2800"/>
              <a:t>: </a:t>
            </a:r>
            <a:r>
              <a:rPr lang="en-US" sz="2800">
                <a:ea typeface="+mn-lt"/>
                <a:cs typeface="+mn-lt"/>
              </a:rPr>
              <a:t>The institution has policies and procedures that guide the </a:t>
            </a:r>
            <a:r>
              <a:rPr lang="en-US" sz="2800">
                <a:highlight>
                  <a:srgbClr val="FFFF00"/>
                </a:highlight>
                <a:ea typeface="+mn-lt"/>
                <a:cs typeface="+mn-lt"/>
              </a:rPr>
              <a:t>appropriate </a:t>
            </a:r>
            <a:r>
              <a:rPr lang="en-US" sz="2800">
                <a:ea typeface="+mn-lt"/>
                <a:cs typeface="+mn-lt"/>
              </a:rPr>
              <a:t>use of technology in the teaching and learning processes.</a:t>
            </a:r>
            <a:endParaRPr lang="en-US" sz="2800" b="1">
              <a:ea typeface="+mn-lt"/>
              <a:cs typeface="+mn-lt"/>
            </a:endParaRPr>
          </a:p>
          <a:p>
            <a:pPr>
              <a:buFont typeface="Arial,Sans-Serif"/>
              <a:buChar char="•"/>
            </a:pPr>
            <a:r>
              <a:rPr lang="en-US" sz="2800" b="1">
                <a:solidFill>
                  <a:schemeClr val="bg2"/>
                </a:solidFill>
              </a:rPr>
              <a:t>Standard Area:</a:t>
            </a:r>
            <a:r>
              <a:rPr lang="en-US" sz="2800">
                <a:solidFill>
                  <a:schemeClr val="bg2"/>
                </a:solidFill>
              </a:rPr>
              <a:t> Resources</a:t>
            </a:r>
            <a:endParaRPr lang="en-US" sz="2800">
              <a:solidFill>
                <a:schemeClr val="bg2"/>
              </a:solidFill>
              <a:ea typeface="+mn-lt"/>
              <a:cs typeface="+mn-lt"/>
            </a:endParaRPr>
          </a:p>
          <a:p>
            <a:pPr>
              <a:buFont typeface="Arial,Sans-Serif"/>
              <a:buChar char="•"/>
            </a:pPr>
            <a:r>
              <a:rPr lang="en-US" sz="2800" b="1">
                <a:solidFill>
                  <a:schemeClr val="bg2"/>
                </a:solidFill>
              </a:rPr>
              <a:t>Standard Area Category: </a:t>
            </a:r>
            <a:r>
              <a:rPr lang="en-US" sz="2800">
                <a:solidFill>
                  <a:schemeClr val="bg2"/>
                </a:solidFill>
                <a:ea typeface="+mn-lt"/>
                <a:cs typeface="+mn-lt"/>
              </a:rPr>
              <a:t>Technology Resources</a:t>
            </a:r>
          </a:p>
          <a:p>
            <a:pPr>
              <a:buFont typeface="Arial,Sans-Serif"/>
              <a:buChar char="•"/>
            </a:pPr>
            <a:r>
              <a:rPr lang="en-US" sz="2800" b="1">
                <a:solidFill>
                  <a:schemeClr val="bg2"/>
                </a:solidFill>
              </a:rPr>
              <a:t>Subject(s):</a:t>
            </a:r>
            <a:r>
              <a:rPr lang="en-US" sz="2800">
                <a:solidFill>
                  <a:schemeClr val="bg2"/>
                </a:solidFill>
              </a:rPr>
              <a:t> </a:t>
            </a:r>
            <a:endParaRPr lang="en-US" sz="2800">
              <a:solidFill>
                <a:schemeClr val="bg2"/>
              </a:solidFill>
              <a:ea typeface="+mn-lt"/>
              <a:cs typeface="+mn-lt"/>
            </a:endParaRPr>
          </a:p>
          <a:p>
            <a:pPr lvl="3">
              <a:buClr>
                <a:srgbClr val="000000"/>
              </a:buClr>
              <a:buFont typeface="Arial,Sans-Serif"/>
              <a:buChar char="•"/>
            </a:pPr>
            <a:r>
              <a:rPr lang="en-US" sz="2800">
                <a:solidFill>
                  <a:schemeClr val="bg2"/>
                </a:solidFill>
              </a:rPr>
              <a:t>(Institution) policy and procedures</a:t>
            </a:r>
            <a:endParaRPr lang="en-US" sz="2800">
              <a:solidFill>
                <a:schemeClr val="bg2"/>
              </a:solidFill>
              <a:ea typeface="+mn-lt"/>
              <a:cs typeface="+mn-lt"/>
            </a:endParaRPr>
          </a:p>
          <a:p>
            <a:pPr>
              <a:buFont typeface="Arial,Sans-Serif"/>
              <a:buChar char="•"/>
            </a:pPr>
            <a:r>
              <a:rPr lang="en-US" sz="2800" b="1">
                <a:solidFill>
                  <a:schemeClr val="bg2"/>
                </a:solidFill>
              </a:rPr>
              <a:t>Verb(s): </a:t>
            </a:r>
            <a:r>
              <a:rPr lang="en-US" sz="2800">
                <a:solidFill>
                  <a:schemeClr val="bg2"/>
                </a:solidFill>
                <a:ea typeface="+mn-lt"/>
                <a:cs typeface="+mn-lt"/>
              </a:rPr>
              <a:t>Guide</a:t>
            </a:r>
          </a:p>
          <a:p>
            <a:pPr>
              <a:buFont typeface="Arial,Sans-Serif"/>
              <a:buChar char="•"/>
            </a:pPr>
            <a:r>
              <a:rPr lang="en-US" sz="2800" b="1">
                <a:ea typeface="+mn-lt"/>
                <a:cs typeface="+mn-lt"/>
              </a:rPr>
              <a:t>Adverbs/Adjectives:</a:t>
            </a:r>
            <a:r>
              <a:rPr lang="en-US" sz="2800">
                <a:ea typeface="+mn-lt"/>
                <a:cs typeface="+mn-lt"/>
              </a:rPr>
              <a:t> Appropriate</a:t>
            </a:r>
            <a:endParaRPr lang="en-US"/>
          </a:p>
          <a:p>
            <a:pPr>
              <a:buFont typeface="Arial,Sans-Serif"/>
              <a:buChar char="•"/>
            </a:pPr>
            <a:r>
              <a:rPr lang="en-US" sz="2800" b="1">
                <a:solidFill>
                  <a:schemeClr val="bg2"/>
                </a:solidFill>
              </a:rPr>
              <a:t>Objective/Goal</a:t>
            </a:r>
            <a:r>
              <a:rPr lang="en-US" sz="2800">
                <a:solidFill>
                  <a:schemeClr val="bg2"/>
                </a:solidFill>
              </a:rPr>
              <a:t>: </a:t>
            </a:r>
          </a:p>
          <a:p>
            <a:pPr marL="0" indent="0">
              <a:buNone/>
            </a:pPr>
            <a:endParaRPr lang="en-US" sz="2800"/>
          </a:p>
        </p:txBody>
      </p:sp>
    </p:spTree>
    <p:extLst>
      <p:ext uri="{BB962C8B-B14F-4D97-AF65-F5344CB8AC3E}">
        <p14:creationId xmlns:p14="http://schemas.microsoft.com/office/powerpoint/2010/main" val="1251966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965221"/>
            <a:ext cx="10820400" cy="4253464"/>
          </a:xfrm>
        </p:spPr>
        <p:txBody>
          <a:bodyPr lIns="91440" tIns="45720" rIns="91440" bIns="45720" anchor="t">
            <a:normAutofit fontScale="77500" lnSpcReduction="20000"/>
          </a:bodyPr>
          <a:lstStyle/>
          <a:p>
            <a:pPr marL="1218565" indent="-1828165">
              <a:buNone/>
            </a:pPr>
            <a:r>
              <a:rPr lang="en-US" sz="2800" b="1"/>
              <a:t>Standard III.C.5</a:t>
            </a:r>
            <a:r>
              <a:rPr lang="en-US" sz="2800"/>
              <a:t>: </a:t>
            </a:r>
            <a:r>
              <a:rPr lang="en-US" sz="2800">
                <a:ea typeface="+mn-lt"/>
                <a:cs typeface="+mn-lt"/>
              </a:rPr>
              <a:t>The institution has policies and procedures that guide the appropriate use of technology </a:t>
            </a:r>
            <a:r>
              <a:rPr lang="en-US" sz="2800">
                <a:highlight>
                  <a:srgbClr val="FFFF00"/>
                </a:highlight>
                <a:ea typeface="+mn-lt"/>
                <a:cs typeface="+mn-lt"/>
              </a:rPr>
              <a:t>in the teaching and learning processes</a:t>
            </a:r>
            <a:r>
              <a:rPr lang="en-US" sz="2800">
                <a:ea typeface="+mn-lt"/>
                <a:cs typeface="+mn-lt"/>
              </a:rPr>
              <a:t>.</a:t>
            </a:r>
            <a:endParaRPr lang="en-US" sz="2800" b="1">
              <a:ea typeface="+mn-lt"/>
              <a:cs typeface="+mn-lt"/>
            </a:endParaRPr>
          </a:p>
          <a:p>
            <a:pPr>
              <a:buFont typeface="Arial,Sans-Serif"/>
              <a:buChar char="•"/>
            </a:pPr>
            <a:r>
              <a:rPr lang="en-US" sz="2800" b="1">
                <a:solidFill>
                  <a:schemeClr val="bg2"/>
                </a:solidFill>
              </a:rPr>
              <a:t>Standard Area:</a:t>
            </a:r>
            <a:r>
              <a:rPr lang="en-US" sz="2800">
                <a:solidFill>
                  <a:schemeClr val="bg2"/>
                </a:solidFill>
              </a:rPr>
              <a:t> Resources</a:t>
            </a:r>
            <a:endParaRPr lang="en-US" sz="2800">
              <a:solidFill>
                <a:schemeClr val="bg2"/>
              </a:solidFill>
              <a:ea typeface="+mn-lt"/>
              <a:cs typeface="+mn-lt"/>
            </a:endParaRPr>
          </a:p>
          <a:p>
            <a:pPr>
              <a:buFont typeface="Arial,Sans-Serif"/>
              <a:buChar char="•"/>
            </a:pPr>
            <a:r>
              <a:rPr lang="en-US" sz="2800" b="1">
                <a:solidFill>
                  <a:schemeClr val="bg2"/>
                </a:solidFill>
              </a:rPr>
              <a:t>Standard Area Category: </a:t>
            </a:r>
            <a:r>
              <a:rPr lang="en-US" sz="2800">
                <a:solidFill>
                  <a:schemeClr val="bg2"/>
                </a:solidFill>
                <a:ea typeface="+mn-lt"/>
                <a:cs typeface="+mn-lt"/>
              </a:rPr>
              <a:t>Technology Resources</a:t>
            </a:r>
          </a:p>
          <a:p>
            <a:pPr>
              <a:buFont typeface="Arial,Sans-Serif"/>
              <a:buChar char="•"/>
            </a:pPr>
            <a:r>
              <a:rPr lang="en-US" sz="2800" b="1">
                <a:solidFill>
                  <a:schemeClr val="bg2"/>
                </a:solidFill>
              </a:rPr>
              <a:t>Subject(s):</a:t>
            </a:r>
            <a:r>
              <a:rPr lang="en-US" sz="2800">
                <a:solidFill>
                  <a:schemeClr val="bg2"/>
                </a:solidFill>
              </a:rPr>
              <a:t> </a:t>
            </a:r>
            <a:endParaRPr lang="en-US" sz="2800">
              <a:solidFill>
                <a:schemeClr val="bg2"/>
              </a:solidFill>
              <a:ea typeface="+mn-lt"/>
              <a:cs typeface="+mn-lt"/>
            </a:endParaRPr>
          </a:p>
          <a:p>
            <a:pPr lvl="3">
              <a:buClr>
                <a:srgbClr val="000000"/>
              </a:buClr>
              <a:buFont typeface="Arial,Sans-Serif"/>
              <a:buChar char="•"/>
            </a:pPr>
            <a:r>
              <a:rPr lang="en-US" sz="2800">
                <a:solidFill>
                  <a:schemeClr val="bg2"/>
                </a:solidFill>
              </a:rPr>
              <a:t>(Institution) policy and procedures</a:t>
            </a:r>
            <a:endParaRPr lang="en-US" sz="2800">
              <a:solidFill>
                <a:schemeClr val="bg2"/>
              </a:solidFill>
              <a:ea typeface="+mn-lt"/>
              <a:cs typeface="+mn-lt"/>
            </a:endParaRPr>
          </a:p>
          <a:p>
            <a:pPr>
              <a:buFont typeface="Arial,Sans-Serif"/>
              <a:buChar char="•"/>
            </a:pPr>
            <a:r>
              <a:rPr lang="en-US" sz="2800" b="1">
                <a:solidFill>
                  <a:schemeClr val="bg2"/>
                </a:solidFill>
              </a:rPr>
              <a:t>Verb(s): </a:t>
            </a:r>
            <a:r>
              <a:rPr lang="en-US" sz="2800">
                <a:solidFill>
                  <a:schemeClr val="bg2"/>
                </a:solidFill>
                <a:ea typeface="+mn-lt"/>
                <a:cs typeface="+mn-lt"/>
              </a:rPr>
              <a:t>Guide</a:t>
            </a:r>
          </a:p>
          <a:p>
            <a:pPr>
              <a:buFont typeface="Arial,Sans-Serif"/>
              <a:buChar char="•"/>
            </a:pPr>
            <a:r>
              <a:rPr lang="en-US" sz="2800" b="1">
                <a:solidFill>
                  <a:schemeClr val="bg2"/>
                </a:solidFill>
                <a:ea typeface="+mn-lt"/>
                <a:cs typeface="+mn-lt"/>
              </a:rPr>
              <a:t>Adverbs/Adjectives:</a:t>
            </a:r>
            <a:r>
              <a:rPr lang="en-US" sz="2800">
                <a:solidFill>
                  <a:schemeClr val="bg2"/>
                </a:solidFill>
                <a:ea typeface="+mn-lt"/>
                <a:cs typeface="+mn-lt"/>
              </a:rPr>
              <a:t> Appropriate</a:t>
            </a:r>
            <a:endParaRPr lang="en-US">
              <a:solidFill>
                <a:schemeClr val="bg2"/>
              </a:solidFill>
            </a:endParaRPr>
          </a:p>
          <a:p>
            <a:pPr>
              <a:buFont typeface="Arial,Sans-Serif"/>
              <a:buChar char="•"/>
            </a:pPr>
            <a:r>
              <a:rPr lang="en-US" sz="2800" b="1"/>
              <a:t>Objective/Goal</a:t>
            </a:r>
            <a:r>
              <a:rPr lang="en-US" sz="2800"/>
              <a:t>: In the teaching and learning processes</a:t>
            </a:r>
          </a:p>
          <a:p>
            <a:pPr marL="0" indent="0">
              <a:buNone/>
            </a:pPr>
            <a:endParaRPr lang="en-US" sz="2800"/>
          </a:p>
        </p:txBody>
      </p:sp>
    </p:spTree>
    <p:extLst>
      <p:ext uri="{BB962C8B-B14F-4D97-AF65-F5344CB8AC3E}">
        <p14:creationId xmlns:p14="http://schemas.microsoft.com/office/powerpoint/2010/main" val="3984325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lstStyle/>
          <a:p>
            <a:r>
              <a:rPr lang="en-US"/>
              <a:t>Group discussion guidelines</a:t>
            </a:r>
          </a:p>
        </p:txBody>
      </p:sp>
      <p:graphicFrame>
        <p:nvGraphicFramePr>
          <p:cNvPr id="4" name="Diagram 4">
            <a:extLst>
              <a:ext uri="{FF2B5EF4-FFF2-40B4-BE49-F238E27FC236}">
                <a16:creationId xmlns:a16="http://schemas.microsoft.com/office/drawing/2014/main" id="{057C5AE8-2B05-1C7E-8F1B-4E3123A87992}"/>
              </a:ext>
            </a:extLst>
          </p:cNvPr>
          <p:cNvGraphicFramePr>
            <a:graphicFrameLocks noGrp="1"/>
          </p:cNvGraphicFramePr>
          <p:nvPr>
            <p:ph idx="1"/>
            <p:extLst>
              <p:ext uri="{D42A27DB-BD31-4B8C-83A1-F6EECF244321}">
                <p14:modId xmlns:p14="http://schemas.microsoft.com/office/powerpoint/2010/main" val="1585816709"/>
              </p:ext>
            </p:extLst>
          </p:nvPr>
        </p:nvGraphicFramePr>
        <p:xfrm>
          <a:off x="685800" y="2193925"/>
          <a:ext cx="10820400" cy="4024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1748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965221"/>
            <a:ext cx="10820400" cy="4253464"/>
          </a:xfrm>
        </p:spPr>
        <p:txBody>
          <a:bodyPr lIns="91440" tIns="45720" rIns="91440" bIns="45720" anchor="t">
            <a:normAutofit fontScale="77500" lnSpcReduction="20000"/>
          </a:bodyPr>
          <a:lstStyle/>
          <a:p>
            <a:pPr marL="1218565" indent="-1828165">
              <a:buNone/>
            </a:pPr>
            <a:r>
              <a:rPr lang="en-US" sz="2800" b="1"/>
              <a:t>Standard III.C.5</a:t>
            </a:r>
            <a:r>
              <a:rPr lang="en-US" sz="2800"/>
              <a:t>: </a:t>
            </a:r>
            <a:r>
              <a:rPr lang="en-US" sz="2800">
                <a:ea typeface="+mn-lt"/>
                <a:cs typeface="+mn-lt"/>
              </a:rPr>
              <a:t>The institution has policies and procedures that guide the appropriate use of technology in the teaching and learning processes.</a:t>
            </a:r>
            <a:endParaRPr lang="en-US" sz="2800" b="1">
              <a:ea typeface="+mn-lt"/>
              <a:cs typeface="+mn-lt"/>
            </a:endParaRPr>
          </a:p>
          <a:p>
            <a:pPr>
              <a:buFont typeface="Arial,Sans-Serif"/>
              <a:buChar char="•"/>
            </a:pPr>
            <a:r>
              <a:rPr lang="en-US" sz="2800" b="1"/>
              <a:t>Standard Area:</a:t>
            </a:r>
            <a:r>
              <a:rPr lang="en-US" sz="2800"/>
              <a:t> Resources</a:t>
            </a:r>
            <a:endParaRPr lang="en-US" sz="2800">
              <a:ea typeface="+mn-lt"/>
              <a:cs typeface="+mn-lt"/>
            </a:endParaRPr>
          </a:p>
          <a:p>
            <a:pPr>
              <a:buFont typeface="Arial,Sans-Serif"/>
              <a:buChar char="•"/>
            </a:pPr>
            <a:r>
              <a:rPr lang="en-US" sz="2800" b="1"/>
              <a:t>Standard Area Category: </a:t>
            </a:r>
            <a:r>
              <a:rPr lang="en-US" sz="2800">
                <a:ea typeface="+mn-lt"/>
                <a:cs typeface="+mn-lt"/>
              </a:rPr>
              <a:t>Technology Resources</a:t>
            </a:r>
          </a:p>
          <a:p>
            <a:pPr>
              <a:buFont typeface="Arial,Sans-Serif"/>
              <a:buChar char="•"/>
            </a:pPr>
            <a:r>
              <a:rPr lang="en-US" sz="2800" b="1"/>
              <a:t>Subject(s):</a:t>
            </a:r>
            <a:r>
              <a:rPr lang="en-US" sz="2800"/>
              <a:t> </a:t>
            </a:r>
            <a:endParaRPr lang="en-US" sz="2800">
              <a:ea typeface="+mn-lt"/>
              <a:cs typeface="+mn-lt"/>
            </a:endParaRPr>
          </a:p>
          <a:p>
            <a:pPr lvl="3">
              <a:buClr>
                <a:srgbClr val="000000"/>
              </a:buClr>
              <a:buFont typeface="Arial,Sans-Serif"/>
              <a:buChar char="•"/>
            </a:pPr>
            <a:r>
              <a:rPr lang="en-US" sz="2800"/>
              <a:t>(Institution) policy and procedures</a:t>
            </a:r>
            <a:endParaRPr lang="en-US" sz="2800">
              <a:ea typeface="+mn-lt"/>
              <a:cs typeface="+mn-lt"/>
            </a:endParaRPr>
          </a:p>
          <a:p>
            <a:pPr>
              <a:buFont typeface="Arial,Sans-Serif"/>
              <a:buChar char="•"/>
            </a:pPr>
            <a:r>
              <a:rPr lang="en-US" sz="2800" b="1"/>
              <a:t>Verb(s): </a:t>
            </a:r>
            <a:r>
              <a:rPr lang="en-US" sz="2800">
                <a:ea typeface="+mn-lt"/>
                <a:cs typeface="+mn-lt"/>
              </a:rPr>
              <a:t>Guide</a:t>
            </a:r>
          </a:p>
          <a:p>
            <a:pPr>
              <a:buFont typeface="Arial,Sans-Serif"/>
              <a:buChar char="•"/>
            </a:pPr>
            <a:r>
              <a:rPr lang="en-US" sz="2800" b="1">
                <a:ea typeface="+mn-lt"/>
                <a:cs typeface="+mn-lt"/>
              </a:rPr>
              <a:t>Adverbs/Adjectives:</a:t>
            </a:r>
            <a:r>
              <a:rPr lang="en-US" sz="2800">
                <a:ea typeface="+mn-lt"/>
                <a:cs typeface="+mn-lt"/>
              </a:rPr>
              <a:t> Appropriate</a:t>
            </a:r>
            <a:endParaRPr lang="en-US"/>
          </a:p>
          <a:p>
            <a:pPr>
              <a:buFont typeface="Arial,Sans-Serif"/>
              <a:buChar char="•"/>
            </a:pPr>
            <a:r>
              <a:rPr lang="en-US" sz="2800" b="1"/>
              <a:t>Objective/Goal</a:t>
            </a:r>
            <a:r>
              <a:rPr lang="en-US" sz="2800"/>
              <a:t>: In the teaching and learning processes</a:t>
            </a:r>
          </a:p>
          <a:p>
            <a:pPr marL="0" indent="0">
              <a:buNone/>
            </a:pPr>
            <a:endParaRPr lang="en-US" sz="2800"/>
          </a:p>
        </p:txBody>
      </p:sp>
    </p:spTree>
    <p:extLst>
      <p:ext uri="{BB962C8B-B14F-4D97-AF65-F5344CB8AC3E}">
        <p14:creationId xmlns:p14="http://schemas.microsoft.com/office/powerpoint/2010/main" val="2659677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735880"/>
            <a:ext cx="8867313" cy="4482805"/>
          </a:xfrm>
        </p:spPr>
        <p:txBody>
          <a:bodyPr lIns="91440" tIns="45720" rIns="91440" bIns="45720" anchor="t">
            <a:normAutofit fontScale="85000" lnSpcReduction="20000"/>
          </a:bodyPr>
          <a:lstStyle/>
          <a:p>
            <a:pPr marL="1218565" indent="-1828165">
              <a:buNone/>
            </a:pPr>
            <a:r>
              <a:rPr lang="en-US" sz="2800" b="1"/>
              <a:t>Standard I.C.14</a:t>
            </a:r>
            <a:r>
              <a:rPr lang="en-US" sz="2800"/>
              <a:t>: </a:t>
            </a:r>
            <a:r>
              <a:rPr lang="en-US" sz="2800">
                <a:ea typeface="+mn-lt"/>
                <a:cs typeface="+mn-lt"/>
              </a:rPr>
              <a:t>Graduates completing career-technical certificates and degrees demonstrate technical and professional competencies that meet employment standards and other applicable standards and preparation for external licensure and certification.</a:t>
            </a:r>
            <a:endParaRPr lang="en-US" sz="2800" b="1">
              <a:ea typeface="+mn-lt"/>
              <a:cs typeface="+mn-lt"/>
            </a:endParaRPr>
          </a:p>
          <a:p>
            <a:pPr>
              <a:buFont typeface="Arial,Sans-Serif"/>
              <a:buChar char="•"/>
            </a:pPr>
            <a:r>
              <a:rPr lang="en-US" sz="2800" b="1"/>
              <a:t>Standard Area:</a:t>
            </a:r>
            <a:r>
              <a:rPr lang="en-US" sz="2800"/>
              <a:t> </a:t>
            </a:r>
            <a:endParaRPr lang="en-US" sz="2800">
              <a:ea typeface="+mn-lt"/>
              <a:cs typeface="+mn-lt"/>
            </a:endParaRPr>
          </a:p>
          <a:p>
            <a:pPr>
              <a:buFont typeface="Arial,Sans-Serif"/>
              <a:buChar char="•"/>
            </a:pPr>
            <a:r>
              <a:rPr lang="en-US" sz="2800" b="1"/>
              <a:t>Standard Area Category: Subject(s):</a:t>
            </a:r>
            <a:r>
              <a:rPr lang="en-US" sz="2800"/>
              <a:t> </a:t>
            </a:r>
            <a:endParaRPr lang="en-US" sz="2800">
              <a:ea typeface="+mn-lt"/>
              <a:cs typeface="+mn-lt"/>
            </a:endParaRPr>
          </a:p>
          <a:p>
            <a:pPr>
              <a:buFont typeface="Arial,Sans-Serif"/>
              <a:buChar char="•"/>
            </a:pPr>
            <a:r>
              <a:rPr lang="en-US" sz="2800" b="1"/>
              <a:t>Verb(s): </a:t>
            </a:r>
            <a:endParaRPr lang="en-US" sz="2800">
              <a:ea typeface="+mn-lt"/>
              <a:cs typeface="+mn-lt"/>
            </a:endParaRPr>
          </a:p>
          <a:p>
            <a:pPr>
              <a:buFont typeface="Arial,Sans-Serif"/>
              <a:buChar char="•"/>
            </a:pPr>
            <a:r>
              <a:rPr lang="en-US" sz="2800" b="1">
                <a:ea typeface="+mn-lt"/>
                <a:cs typeface="+mn-lt"/>
              </a:rPr>
              <a:t>Adverbs/Adjectives:</a:t>
            </a:r>
            <a:r>
              <a:rPr lang="en-US" sz="2800">
                <a:ea typeface="+mn-lt"/>
                <a:cs typeface="+mn-lt"/>
              </a:rPr>
              <a:t> </a:t>
            </a:r>
            <a:endParaRPr lang="en-US"/>
          </a:p>
          <a:p>
            <a:pPr>
              <a:buFont typeface="Arial,Sans-Serif"/>
              <a:buChar char="•"/>
            </a:pPr>
            <a:r>
              <a:rPr lang="en-US" sz="2800" b="1"/>
              <a:t>Objective/Goal</a:t>
            </a:r>
            <a:r>
              <a:rPr lang="en-US" sz="2800"/>
              <a:t>: </a:t>
            </a:r>
          </a:p>
          <a:p>
            <a:pPr marL="0" indent="0">
              <a:buNone/>
            </a:pPr>
            <a:endParaRPr lang="en-US" sz="2800"/>
          </a:p>
        </p:txBody>
      </p:sp>
      <p:sp>
        <p:nvSpPr>
          <p:cNvPr id="5" name="Rectangle 4">
            <a:extLst>
              <a:ext uri="{FF2B5EF4-FFF2-40B4-BE49-F238E27FC236}">
                <a16:creationId xmlns:a16="http://schemas.microsoft.com/office/drawing/2014/main" id="{ED4A204E-7262-A828-0877-C6472431227D}"/>
              </a:ext>
            </a:extLst>
          </p:cNvPr>
          <p:cNvSpPr/>
          <p:nvPr/>
        </p:nvSpPr>
        <p:spPr>
          <a:xfrm>
            <a:off x="9440476" y="1735279"/>
            <a:ext cx="2546391" cy="4153893"/>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a:t>
            </a:r>
          </a:p>
          <a:p>
            <a:pPr algn="ctr"/>
            <a:r>
              <a:rPr lang="en-US" sz="1600" b="1">
                <a:solidFill>
                  <a:schemeClr val="tx1"/>
                </a:solidFill>
              </a:rPr>
              <a:t>Mission, Academic Quality and Institutional Effectiveness, &amp; Integrity</a:t>
            </a:r>
          </a:p>
          <a:p>
            <a:pPr algn="ctr"/>
            <a:endParaRPr lang="en-US" b="1">
              <a:solidFill>
                <a:srgbClr val="000000"/>
              </a:solidFill>
            </a:endParaRPr>
          </a:p>
          <a:p>
            <a:pPr algn="ctr"/>
            <a:r>
              <a:rPr lang="en-US" b="1">
                <a:solidFill>
                  <a:srgbClr val="C00000"/>
                </a:solidFill>
              </a:rPr>
              <a:t>A. Mission</a:t>
            </a:r>
          </a:p>
          <a:p>
            <a:pPr algn="ctr"/>
            <a:br>
              <a:rPr lang="en-US" b="1"/>
            </a:br>
            <a:r>
              <a:rPr lang="en-US" b="1">
                <a:solidFill>
                  <a:srgbClr val="C00000"/>
                </a:solidFill>
              </a:rPr>
              <a:t>B. Assuring Academic Quality &amp; Institutional Effectiveness</a:t>
            </a:r>
          </a:p>
          <a:p>
            <a:pPr algn="ctr"/>
            <a:br>
              <a:rPr lang="en-US" b="1"/>
            </a:br>
            <a:r>
              <a:rPr lang="en-US" b="1">
                <a:solidFill>
                  <a:srgbClr val="C00000"/>
                </a:solidFill>
              </a:rPr>
              <a:t> C. Institutional </a:t>
            </a:r>
          </a:p>
          <a:p>
            <a:pPr algn="ctr"/>
            <a:r>
              <a:rPr lang="en-US" b="1">
                <a:solidFill>
                  <a:srgbClr val="C00000"/>
                </a:solidFill>
              </a:rPr>
              <a:t>Integrity </a:t>
            </a:r>
          </a:p>
        </p:txBody>
      </p:sp>
    </p:spTree>
    <p:extLst>
      <p:ext uri="{BB962C8B-B14F-4D97-AF65-F5344CB8AC3E}">
        <p14:creationId xmlns:p14="http://schemas.microsoft.com/office/powerpoint/2010/main" val="432839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735880"/>
            <a:ext cx="8867313" cy="4815717"/>
          </a:xfrm>
        </p:spPr>
        <p:txBody>
          <a:bodyPr lIns="91440" tIns="45720" rIns="91440" bIns="45720" anchor="t">
            <a:normAutofit fontScale="77500" lnSpcReduction="20000"/>
          </a:bodyPr>
          <a:lstStyle/>
          <a:p>
            <a:pPr marL="1218565" indent="-1828165">
              <a:buNone/>
            </a:pPr>
            <a:r>
              <a:rPr lang="en-US" sz="2800" b="1"/>
              <a:t>Standard </a:t>
            </a:r>
            <a:r>
              <a:rPr lang="en-US" sz="2800" b="1">
                <a:highlight>
                  <a:srgbClr val="FFFF00"/>
                </a:highlight>
              </a:rPr>
              <a:t>I.</a:t>
            </a:r>
            <a:r>
              <a:rPr lang="en-US" sz="2800" b="1"/>
              <a:t>C.14</a:t>
            </a:r>
            <a:r>
              <a:rPr lang="en-US" sz="2800"/>
              <a:t>: </a:t>
            </a:r>
            <a:r>
              <a:rPr lang="en-US" sz="2800">
                <a:ea typeface="+mn-lt"/>
                <a:cs typeface="+mn-lt"/>
              </a:rPr>
              <a:t>Graduates completing career-technical certificates and degrees demonstrate technical and professional competencies that meet employment standards and other applicable standards and preparation for external licensure and certification.</a:t>
            </a:r>
            <a:endParaRPr lang="en-US" sz="2800" b="1">
              <a:ea typeface="+mn-lt"/>
              <a:cs typeface="+mn-lt"/>
            </a:endParaRPr>
          </a:p>
          <a:p>
            <a:pPr>
              <a:buFont typeface="Arial,Sans-Serif"/>
              <a:buChar char="•"/>
            </a:pPr>
            <a:r>
              <a:rPr lang="en-US" sz="2800" b="1"/>
              <a:t>Standard Area:</a:t>
            </a:r>
            <a:r>
              <a:rPr lang="en-US" sz="2800"/>
              <a:t> Mission, Academic Quality and Institutional Effectiveness, &amp; Integrity</a:t>
            </a:r>
            <a:endParaRPr lang="en-US" sz="2800">
              <a:ea typeface="+mn-lt"/>
              <a:cs typeface="+mn-lt"/>
            </a:endParaRPr>
          </a:p>
          <a:p>
            <a:pPr>
              <a:buFont typeface="Arial,Sans-Serif"/>
              <a:buChar char="•"/>
            </a:pPr>
            <a:r>
              <a:rPr lang="en-US" sz="2800" b="1">
                <a:solidFill>
                  <a:schemeClr val="bg2"/>
                </a:solidFill>
              </a:rPr>
              <a:t>Standard Area Category: </a:t>
            </a:r>
            <a:endParaRPr lang="en-US" sz="2800">
              <a:solidFill>
                <a:schemeClr val="bg2"/>
              </a:solidFill>
            </a:endParaRPr>
          </a:p>
          <a:p>
            <a:pPr>
              <a:buFont typeface="Arial,Sans-Serif"/>
              <a:buChar char="•"/>
            </a:pPr>
            <a:r>
              <a:rPr lang="en-US" sz="2800" b="1">
                <a:solidFill>
                  <a:schemeClr val="bg2"/>
                </a:solidFill>
              </a:rPr>
              <a:t>Subject(s):</a:t>
            </a:r>
            <a:r>
              <a:rPr lang="en-US" sz="2800">
                <a:solidFill>
                  <a:schemeClr val="bg2"/>
                </a:solidFill>
              </a:rPr>
              <a:t> </a:t>
            </a:r>
            <a:endParaRPr lang="en-US" sz="2800">
              <a:solidFill>
                <a:schemeClr val="bg2"/>
              </a:solidFill>
              <a:ea typeface="+mn-lt"/>
              <a:cs typeface="+mn-lt"/>
            </a:endParaRPr>
          </a:p>
          <a:p>
            <a:pPr>
              <a:buFont typeface="Arial,Sans-Serif"/>
              <a:buChar char="•"/>
            </a:pPr>
            <a:r>
              <a:rPr lang="en-US" sz="2800" b="1">
                <a:solidFill>
                  <a:schemeClr val="bg2"/>
                </a:solidFill>
              </a:rPr>
              <a:t>Verb(s): </a:t>
            </a:r>
            <a:endParaRPr lang="en-US" sz="2800">
              <a:solidFill>
                <a:schemeClr val="bg2"/>
              </a:solidFill>
              <a:ea typeface="+mn-lt"/>
              <a:cs typeface="+mn-lt"/>
            </a:endParaRPr>
          </a:p>
          <a:p>
            <a:pPr>
              <a:buFont typeface="Arial,Sans-Serif"/>
              <a:buChar char="•"/>
            </a:pPr>
            <a:r>
              <a:rPr lang="en-US" sz="2800" b="1">
                <a:solidFill>
                  <a:schemeClr val="bg2"/>
                </a:solidFill>
                <a:ea typeface="+mn-lt"/>
                <a:cs typeface="+mn-lt"/>
              </a:rPr>
              <a:t>Adverbs/Adjectives:</a:t>
            </a:r>
            <a:r>
              <a:rPr lang="en-US" sz="2800">
                <a:solidFill>
                  <a:schemeClr val="bg2"/>
                </a:solidFill>
                <a:ea typeface="+mn-lt"/>
                <a:cs typeface="+mn-lt"/>
              </a:rPr>
              <a:t> </a:t>
            </a:r>
            <a:endParaRPr lang="en-US">
              <a:solidFill>
                <a:schemeClr val="bg2"/>
              </a:solidFill>
            </a:endParaRPr>
          </a:p>
          <a:p>
            <a:pPr>
              <a:buFont typeface="Arial,Sans-Serif"/>
              <a:buChar char="•"/>
            </a:pPr>
            <a:r>
              <a:rPr lang="en-US" sz="2800" b="1">
                <a:solidFill>
                  <a:schemeClr val="bg2"/>
                </a:solidFill>
              </a:rPr>
              <a:t>Objective/Goal</a:t>
            </a:r>
            <a:r>
              <a:rPr lang="en-US" sz="2800">
                <a:solidFill>
                  <a:schemeClr val="bg2"/>
                </a:solidFill>
              </a:rPr>
              <a:t>: </a:t>
            </a:r>
          </a:p>
          <a:p>
            <a:pPr marL="0" indent="0">
              <a:buNone/>
            </a:pPr>
            <a:endParaRPr lang="en-US" sz="2800"/>
          </a:p>
        </p:txBody>
      </p:sp>
      <p:sp>
        <p:nvSpPr>
          <p:cNvPr id="5" name="Rectangle 4">
            <a:extLst>
              <a:ext uri="{FF2B5EF4-FFF2-40B4-BE49-F238E27FC236}">
                <a16:creationId xmlns:a16="http://schemas.microsoft.com/office/drawing/2014/main" id="{ED4A204E-7262-A828-0877-C6472431227D}"/>
              </a:ext>
            </a:extLst>
          </p:cNvPr>
          <p:cNvSpPr/>
          <p:nvPr/>
        </p:nvSpPr>
        <p:spPr>
          <a:xfrm>
            <a:off x="9440476" y="1735279"/>
            <a:ext cx="2546391" cy="4153893"/>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a:t>
            </a:r>
          </a:p>
          <a:p>
            <a:pPr algn="ctr"/>
            <a:r>
              <a:rPr lang="en-US" sz="1600" b="1">
                <a:solidFill>
                  <a:schemeClr val="tx1"/>
                </a:solidFill>
              </a:rPr>
              <a:t>Mission, Academic Quality and Institutional Effectiveness, &amp; Integrity</a:t>
            </a:r>
          </a:p>
          <a:p>
            <a:pPr algn="ctr"/>
            <a:endParaRPr lang="en-US" b="1">
              <a:solidFill>
                <a:srgbClr val="000000"/>
              </a:solidFill>
            </a:endParaRPr>
          </a:p>
          <a:p>
            <a:pPr algn="ctr"/>
            <a:r>
              <a:rPr lang="en-US" b="1">
                <a:solidFill>
                  <a:srgbClr val="C00000"/>
                </a:solidFill>
              </a:rPr>
              <a:t>A. Mission</a:t>
            </a:r>
          </a:p>
          <a:p>
            <a:pPr algn="ctr"/>
            <a:br>
              <a:rPr lang="en-US" b="1"/>
            </a:br>
            <a:r>
              <a:rPr lang="en-US" b="1">
                <a:solidFill>
                  <a:srgbClr val="C00000"/>
                </a:solidFill>
              </a:rPr>
              <a:t>B. Assuring Academic Quality &amp; Institutional Effectiveness</a:t>
            </a:r>
          </a:p>
          <a:p>
            <a:pPr algn="ctr"/>
            <a:br>
              <a:rPr lang="en-US" b="1"/>
            </a:br>
            <a:r>
              <a:rPr lang="en-US" b="1">
                <a:solidFill>
                  <a:srgbClr val="C00000"/>
                </a:solidFill>
              </a:rPr>
              <a:t> C. Institutional </a:t>
            </a:r>
          </a:p>
          <a:p>
            <a:pPr algn="ctr"/>
            <a:r>
              <a:rPr lang="en-US" b="1">
                <a:solidFill>
                  <a:srgbClr val="C00000"/>
                </a:solidFill>
              </a:rPr>
              <a:t>Integrity </a:t>
            </a:r>
          </a:p>
        </p:txBody>
      </p:sp>
    </p:spTree>
    <p:extLst>
      <p:ext uri="{BB962C8B-B14F-4D97-AF65-F5344CB8AC3E}">
        <p14:creationId xmlns:p14="http://schemas.microsoft.com/office/powerpoint/2010/main" val="92319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735880"/>
            <a:ext cx="8867313" cy="4911892"/>
          </a:xfrm>
        </p:spPr>
        <p:txBody>
          <a:bodyPr lIns="91440" tIns="45720" rIns="91440" bIns="45720" anchor="t">
            <a:normAutofit fontScale="77500" lnSpcReduction="20000"/>
          </a:bodyPr>
          <a:lstStyle/>
          <a:p>
            <a:pPr marL="1218565" indent="-1828165">
              <a:buNone/>
            </a:pPr>
            <a:r>
              <a:rPr lang="en-US" sz="2800" b="1"/>
              <a:t>Standard</a:t>
            </a:r>
            <a:r>
              <a:rPr lang="en-US" sz="2800" b="1">
                <a:highlight>
                  <a:srgbClr val="FFFF00"/>
                </a:highlight>
              </a:rPr>
              <a:t> I.C.</a:t>
            </a:r>
            <a:r>
              <a:rPr lang="en-US" sz="2800" b="1"/>
              <a:t>14</a:t>
            </a:r>
            <a:r>
              <a:rPr lang="en-US" sz="2800"/>
              <a:t>: </a:t>
            </a:r>
            <a:r>
              <a:rPr lang="en-US" sz="2800">
                <a:ea typeface="+mn-lt"/>
                <a:cs typeface="+mn-lt"/>
              </a:rPr>
              <a:t>Graduates completing career-technical certificates and degrees demonstrate technical and professional competencies that meet employment standards and other applicable standards and preparation for external licensure and certification.</a:t>
            </a:r>
            <a:endParaRPr lang="en-US" sz="2800" b="1">
              <a:ea typeface="+mn-lt"/>
              <a:cs typeface="+mn-lt"/>
            </a:endParaRPr>
          </a:p>
          <a:p>
            <a:pPr>
              <a:buFont typeface="Arial,Sans-Serif"/>
              <a:buChar char="•"/>
            </a:pPr>
            <a:r>
              <a:rPr lang="en-US" sz="2800" b="1"/>
              <a:t>Standard Area:</a:t>
            </a:r>
            <a:r>
              <a:rPr lang="en-US" sz="2800"/>
              <a:t> Mission, Academic Quality and Institutional Effectiveness, &amp; Integrity</a:t>
            </a:r>
            <a:endParaRPr lang="en-US" sz="2800">
              <a:ea typeface="+mn-lt"/>
              <a:cs typeface="+mn-lt"/>
            </a:endParaRPr>
          </a:p>
          <a:p>
            <a:pPr>
              <a:buFont typeface="Arial,Sans-Serif"/>
              <a:buChar char="•"/>
            </a:pPr>
            <a:r>
              <a:rPr lang="en-US" sz="2800" b="1"/>
              <a:t>Standard Area Category:</a:t>
            </a:r>
            <a:r>
              <a:rPr lang="en-US" sz="2800"/>
              <a:t> Institutional Integrity</a:t>
            </a:r>
            <a:endParaRPr lang="en-US" sz="2800">
              <a:ea typeface="+mn-lt"/>
              <a:cs typeface="+mn-lt"/>
            </a:endParaRPr>
          </a:p>
          <a:p>
            <a:pPr>
              <a:buFont typeface="Arial,Sans-Serif"/>
              <a:buChar char="•"/>
            </a:pPr>
            <a:r>
              <a:rPr lang="en-US" sz="2800" b="1">
                <a:solidFill>
                  <a:schemeClr val="bg2"/>
                </a:solidFill>
                <a:ea typeface="+mn-lt"/>
                <a:cs typeface="+mn-lt"/>
              </a:rPr>
              <a:t>Subject(s):</a:t>
            </a:r>
            <a:endParaRPr lang="en-US" sz="2800">
              <a:solidFill>
                <a:schemeClr val="bg2"/>
              </a:solidFill>
            </a:endParaRPr>
          </a:p>
          <a:p>
            <a:pPr>
              <a:buFont typeface="Arial,Sans-Serif"/>
              <a:buChar char="•"/>
            </a:pPr>
            <a:r>
              <a:rPr lang="en-US" sz="2800" b="1">
                <a:solidFill>
                  <a:schemeClr val="bg2"/>
                </a:solidFill>
              </a:rPr>
              <a:t>Verb(s): </a:t>
            </a:r>
            <a:endParaRPr lang="en-US" sz="2800">
              <a:solidFill>
                <a:schemeClr val="bg2"/>
              </a:solidFill>
            </a:endParaRPr>
          </a:p>
          <a:p>
            <a:pPr>
              <a:buFont typeface="Arial,Sans-Serif"/>
              <a:buChar char="•"/>
            </a:pPr>
            <a:r>
              <a:rPr lang="en-US" sz="2800" b="1">
                <a:solidFill>
                  <a:schemeClr val="bg2"/>
                </a:solidFill>
                <a:ea typeface="+mn-lt"/>
                <a:cs typeface="+mn-lt"/>
              </a:rPr>
              <a:t>Adverbs/Adjectives:</a:t>
            </a:r>
            <a:r>
              <a:rPr lang="en-US" sz="2800">
                <a:solidFill>
                  <a:schemeClr val="bg2"/>
                </a:solidFill>
                <a:ea typeface="+mn-lt"/>
                <a:cs typeface="+mn-lt"/>
              </a:rPr>
              <a:t> </a:t>
            </a:r>
            <a:endParaRPr lang="en-US">
              <a:solidFill>
                <a:schemeClr val="bg2"/>
              </a:solidFill>
            </a:endParaRPr>
          </a:p>
          <a:p>
            <a:pPr>
              <a:buFont typeface="Arial,Sans-Serif"/>
              <a:buChar char="•"/>
            </a:pPr>
            <a:r>
              <a:rPr lang="en-US" sz="2800" b="1">
                <a:solidFill>
                  <a:schemeClr val="bg2"/>
                </a:solidFill>
              </a:rPr>
              <a:t>Objective/Goal</a:t>
            </a:r>
            <a:r>
              <a:rPr lang="en-US" sz="2800">
                <a:solidFill>
                  <a:schemeClr val="bg2"/>
                </a:solidFill>
              </a:rPr>
              <a:t>: </a:t>
            </a:r>
          </a:p>
          <a:p>
            <a:pPr marL="0" indent="0">
              <a:buNone/>
            </a:pPr>
            <a:endParaRPr lang="en-US" sz="2800"/>
          </a:p>
        </p:txBody>
      </p:sp>
      <p:sp>
        <p:nvSpPr>
          <p:cNvPr id="5" name="Rectangle 4">
            <a:extLst>
              <a:ext uri="{FF2B5EF4-FFF2-40B4-BE49-F238E27FC236}">
                <a16:creationId xmlns:a16="http://schemas.microsoft.com/office/drawing/2014/main" id="{ED4A204E-7262-A828-0877-C6472431227D}"/>
              </a:ext>
            </a:extLst>
          </p:cNvPr>
          <p:cNvSpPr/>
          <p:nvPr/>
        </p:nvSpPr>
        <p:spPr>
          <a:xfrm>
            <a:off x="9440476" y="1735279"/>
            <a:ext cx="2546391" cy="4153893"/>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a:t>
            </a:r>
          </a:p>
          <a:p>
            <a:pPr algn="ctr"/>
            <a:r>
              <a:rPr lang="en-US" sz="1600" b="1">
                <a:solidFill>
                  <a:schemeClr val="tx1"/>
                </a:solidFill>
              </a:rPr>
              <a:t>Mission, Academic Quality and Institutional Effectiveness, &amp; Integrity</a:t>
            </a:r>
          </a:p>
          <a:p>
            <a:pPr algn="ctr"/>
            <a:endParaRPr lang="en-US" b="1">
              <a:solidFill>
                <a:srgbClr val="000000"/>
              </a:solidFill>
            </a:endParaRPr>
          </a:p>
          <a:p>
            <a:pPr algn="ctr"/>
            <a:r>
              <a:rPr lang="en-US" b="1">
                <a:solidFill>
                  <a:srgbClr val="C00000"/>
                </a:solidFill>
              </a:rPr>
              <a:t>A. Mission</a:t>
            </a:r>
          </a:p>
          <a:p>
            <a:pPr algn="ctr"/>
            <a:br>
              <a:rPr lang="en-US" b="1"/>
            </a:br>
            <a:r>
              <a:rPr lang="en-US" b="1">
                <a:solidFill>
                  <a:srgbClr val="C00000"/>
                </a:solidFill>
              </a:rPr>
              <a:t>B. Assuring Academic Quality &amp; Institutional Effectiveness</a:t>
            </a:r>
          </a:p>
          <a:p>
            <a:pPr algn="ctr"/>
            <a:br>
              <a:rPr lang="en-US" b="1"/>
            </a:br>
            <a:r>
              <a:rPr lang="en-US" b="1">
                <a:solidFill>
                  <a:srgbClr val="C00000"/>
                </a:solidFill>
              </a:rPr>
              <a:t> C. Institutional </a:t>
            </a:r>
          </a:p>
          <a:p>
            <a:pPr algn="ctr"/>
            <a:r>
              <a:rPr lang="en-US" b="1">
                <a:solidFill>
                  <a:srgbClr val="C00000"/>
                </a:solidFill>
              </a:rPr>
              <a:t>Integrity </a:t>
            </a:r>
          </a:p>
        </p:txBody>
      </p:sp>
    </p:spTree>
    <p:extLst>
      <p:ext uri="{BB962C8B-B14F-4D97-AF65-F5344CB8AC3E}">
        <p14:creationId xmlns:p14="http://schemas.microsoft.com/office/powerpoint/2010/main" val="40845289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795065"/>
            <a:ext cx="10820400" cy="4911890"/>
          </a:xfrm>
        </p:spPr>
        <p:txBody>
          <a:bodyPr lIns="91440" tIns="45720" rIns="91440" bIns="45720" anchor="t">
            <a:normAutofit fontScale="70000" lnSpcReduction="20000"/>
          </a:bodyPr>
          <a:lstStyle/>
          <a:p>
            <a:pPr marL="1218565" indent="-1828165">
              <a:buNone/>
            </a:pPr>
            <a:r>
              <a:rPr lang="en-US" sz="2800" b="1"/>
              <a:t>Standard I.C.14</a:t>
            </a:r>
            <a:r>
              <a:rPr lang="en-US" sz="2800"/>
              <a:t>: </a:t>
            </a:r>
            <a:r>
              <a:rPr lang="en-US" sz="2800">
                <a:ea typeface="+mn-lt"/>
                <a:cs typeface="+mn-lt"/>
              </a:rPr>
              <a:t>Graduates completing </a:t>
            </a:r>
            <a:r>
              <a:rPr lang="en-US" sz="2800">
                <a:highlight>
                  <a:srgbClr val="FFFF00"/>
                </a:highlight>
                <a:ea typeface="+mn-lt"/>
                <a:cs typeface="+mn-lt"/>
              </a:rPr>
              <a:t>career-technical certificates and degrees</a:t>
            </a:r>
            <a:r>
              <a:rPr lang="en-US" sz="2800">
                <a:ea typeface="+mn-lt"/>
                <a:cs typeface="+mn-lt"/>
              </a:rPr>
              <a:t> demonstrate technical and professional competencies that meet employment standards and other applicable standards and preparation for external licensure and certification.</a:t>
            </a:r>
            <a:endParaRPr lang="en-US" sz="2800" b="1">
              <a:ea typeface="+mn-lt"/>
              <a:cs typeface="+mn-lt"/>
            </a:endParaRPr>
          </a:p>
          <a:p>
            <a:pPr>
              <a:buFont typeface="Arial,Sans-Serif"/>
              <a:buChar char="•"/>
            </a:pPr>
            <a:r>
              <a:rPr lang="en-US" sz="2800" b="1">
                <a:solidFill>
                  <a:schemeClr val="bg2"/>
                </a:solidFill>
              </a:rPr>
              <a:t>Standard Area:</a:t>
            </a:r>
            <a:r>
              <a:rPr lang="en-US" sz="2800">
                <a:solidFill>
                  <a:schemeClr val="bg2"/>
                </a:solidFill>
              </a:rPr>
              <a:t> Mission, Academic Quality and Institutional Effectiveness, &amp; Integrity</a:t>
            </a:r>
            <a:endParaRPr lang="en-US" sz="2800">
              <a:solidFill>
                <a:schemeClr val="bg2"/>
              </a:solidFill>
              <a:ea typeface="+mn-lt"/>
              <a:cs typeface="+mn-lt"/>
            </a:endParaRPr>
          </a:p>
          <a:p>
            <a:pPr>
              <a:buFont typeface="Arial,Sans-Serif"/>
              <a:buChar char="•"/>
            </a:pPr>
            <a:r>
              <a:rPr lang="en-US" sz="2800" b="1">
                <a:solidFill>
                  <a:schemeClr val="bg2"/>
                </a:solidFill>
              </a:rPr>
              <a:t>Standard Area Category: </a:t>
            </a:r>
            <a:r>
              <a:rPr lang="en-US" sz="2800">
                <a:solidFill>
                  <a:schemeClr val="bg2"/>
                </a:solidFill>
              </a:rPr>
              <a:t>Institutional Integrity</a:t>
            </a:r>
            <a:endParaRPr lang="en-US" sz="2800">
              <a:solidFill>
                <a:schemeClr val="bg2"/>
              </a:solidFill>
              <a:ea typeface="+mn-lt"/>
              <a:cs typeface="+mn-lt"/>
            </a:endParaRPr>
          </a:p>
          <a:p>
            <a:pPr>
              <a:buFont typeface="Arial,Sans-Serif"/>
              <a:buChar char="•"/>
            </a:pPr>
            <a:r>
              <a:rPr lang="en-US" sz="2800" b="1"/>
              <a:t>Subject(s):</a:t>
            </a:r>
            <a:r>
              <a:rPr lang="en-US" sz="2800"/>
              <a:t> </a:t>
            </a:r>
            <a:endParaRPr lang="en-US" sz="2800">
              <a:ea typeface="+mn-lt"/>
              <a:cs typeface="+mn-lt"/>
            </a:endParaRPr>
          </a:p>
          <a:p>
            <a:pPr lvl="3">
              <a:buClr>
                <a:srgbClr val="000000"/>
              </a:buClr>
              <a:buFont typeface="Arial,Sans-Serif"/>
              <a:buChar char="•"/>
            </a:pPr>
            <a:r>
              <a:rPr lang="en-US" sz="2800">
                <a:ea typeface="+mn-lt"/>
                <a:cs typeface="+mn-lt"/>
              </a:rPr>
              <a:t>Career-technical certificates and degrees</a:t>
            </a:r>
            <a:endParaRPr lang="en-US"/>
          </a:p>
          <a:p>
            <a:pPr>
              <a:buFont typeface="Arial,Sans-Serif"/>
              <a:buChar char="•"/>
            </a:pPr>
            <a:r>
              <a:rPr lang="en-US" sz="2800" b="1">
                <a:solidFill>
                  <a:schemeClr val="bg2"/>
                </a:solidFill>
              </a:rPr>
              <a:t>Verb(s): </a:t>
            </a:r>
            <a:endParaRPr lang="en-US">
              <a:solidFill>
                <a:schemeClr val="bg2"/>
              </a:solidFill>
            </a:endParaRPr>
          </a:p>
          <a:p>
            <a:pPr>
              <a:buFont typeface="Arial,Sans-Serif"/>
              <a:buChar char="•"/>
            </a:pPr>
            <a:r>
              <a:rPr lang="en-US" sz="2800" b="1">
                <a:solidFill>
                  <a:schemeClr val="bg2"/>
                </a:solidFill>
                <a:ea typeface="+mn-lt"/>
                <a:cs typeface="+mn-lt"/>
              </a:rPr>
              <a:t>Adverbs/Adjectives:</a:t>
            </a:r>
            <a:r>
              <a:rPr lang="en-US" sz="2800">
                <a:solidFill>
                  <a:schemeClr val="bg2"/>
                </a:solidFill>
                <a:ea typeface="+mn-lt"/>
                <a:cs typeface="+mn-lt"/>
              </a:rPr>
              <a:t> </a:t>
            </a:r>
            <a:endParaRPr lang="en-US">
              <a:solidFill>
                <a:schemeClr val="bg2"/>
              </a:solidFill>
            </a:endParaRPr>
          </a:p>
          <a:p>
            <a:pPr>
              <a:buFont typeface="Arial,Sans-Serif"/>
              <a:buChar char="•"/>
            </a:pPr>
            <a:r>
              <a:rPr lang="en-US" sz="2800" b="1">
                <a:solidFill>
                  <a:schemeClr val="bg2"/>
                </a:solidFill>
              </a:rPr>
              <a:t>Objective/Goal</a:t>
            </a:r>
            <a:r>
              <a:rPr lang="en-US" sz="2800">
                <a:solidFill>
                  <a:schemeClr val="bg2"/>
                </a:solidFill>
              </a:rPr>
              <a:t>: </a:t>
            </a:r>
          </a:p>
        </p:txBody>
      </p:sp>
    </p:spTree>
    <p:extLst>
      <p:ext uri="{BB962C8B-B14F-4D97-AF65-F5344CB8AC3E}">
        <p14:creationId xmlns:p14="http://schemas.microsoft.com/office/powerpoint/2010/main" val="33757584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795065"/>
            <a:ext cx="10820400" cy="4786124"/>
          </a:xfrm>
        </p:spPr>
        <p:txBody>
          <a:bodyPr lIns="91440" tIns="45720" rIns="91440" bIns="45720" anchor="t">
            <a:normAutofit fontScale="70000" lnSpcReduction="20000"/>
          </a:bodyPr>
          <a:lstStyle/>
          <a:p>
            <a:pPr marL="1218565" indent="-1828165">
              <a:buNone/>
            </a:pPr>
            <a:r>
              <a:rPr lang="en-US" sz="2800" b="1"/>
              <a:t>Standard I.C.14</a:t>
            </a:r>
            <a:r>
              <a:rPr lang="en-US" sz="2800"/>
              <a:t>: </a:t>
            </a:r>
            <a:r>
              <a:rPr lang="en-US" sz="2800">
                <a:ea typeface="+mn-lt"/>
                <a:cs typeface="+mn-lt"/>
              </a:rPr>
              <a:t>Graduates </a:t>
            </a:r>
            <a:r>
              <a:rPr lang="en-US" sz="2800">
                <a:highlight>
                  <a:srgbClr val="FFFF00"/>
                </a:highlight>
                <a:ea typeface="+mn-lt"/>
                <a:cs typeface="+mn-lt"/>
              </a:rPr>
              <a:t>completing </a:t>
            </a:r>
            <a:r>
              <a:rPr lang="en-US" sz="2800">
                <a:ea typeface="+mn-lt"/>
                <a:cs typeface="+mn-lt"/>
              </a:rPr>
              <a:t>career-technical certificates and degrees </a:t>
            </a:r>
            <a:r>
              <a:rPr lang="en-US" sz="2800">
                <a:highlight>
                  <a:srgbClr val="FFFF00"/>
                </a:highlight>
                <a:ea typeface="+mn-lt"/>
                <a:cs typeface="+mn-lt"/>
              </a:rPr>
              <a:t>demonstrate </a:t>
            </a:r>
            <a:r>
              <a:rPr lang="en-US" sz="2800">
                <a:ea typeface="+mn-lt"/>
                <a:cs typeface="+mn-lt"/>
              </a:rPr>
              <a:t>technical and professional competencies that </a:t>
            </a:r>
            <a:r>
              <a:rPr lang="en-US" sz="2800">
                <a:highlight>
                  <a:srgbClr val="FFFF00"/>
                </a:highlight>
                <a:ea typeface="+mn-lt"/>
                <a:cs typeface="+mn-lt"/>
              </a:rPr>
              <a:t>meet </a:t>
            </a:r>
            <a:r>
              <a:rPr lang="en-US" sz="2800">
                <a:ea typeface="+mn-lt"/>
                <a:cs typeface="+mn-lt"/>
              </a:rPr>
              <a:t>employment standards and other applicable standards and preparation for external licensure and certification.</a:t>
            </a:r>
            <a:endParaRPr lang="en-US" sz="2800" b="1">
              <a:ea typeface="+mn-lt"/>
              <a:cs typeface="+mn-lt"/>
            </a:endParaRPr>
          </a:p>
          <a:p>
            <a:pPr>
              <a:buFont typeface="Arial,Sans-Serif"/>
              <a:buChar char="•"/>
            </a:pPr>
            <a:r>
              <a:rPr lang="en-US" sz="2800" b="1">
                <a:solidFill>
                  <a:schemeClr val="bg2"/>
                </a:solidFill>
              </a:rPr>
              <a:t>Standard Area:</a:t>
            </a:r>
            <a:r>
              <a:rPr lang="en-US" sz="2800">
                <a:solidFill>
                  <a:schemeClr val="bg2"/>
                </a:solidFill>
              </a:rPr>
              <a:t> Mission, Academic Quality and Institutional Effectiveness, &amp; Integrity</a:t>
            </a:r>
            <a:endParaRPr lang="en-US" sz="2800">
              <a:solidFill>
                <a:schemeClr val="bg2"/>
              </a:solidFill>
              <a:ea typeface="+mn-lt"/>
              <a:cs typeface="+mn-lt"/>
            </a:endParaRPr>
          </a:p>
          <a:p>
            <a:pPr>
              <a:buFont typeface="Arial,Sans-Serif"/>
              <a:buChar char="•"/>
            </a:pPr>
            <a:r>
              <a:rPr lang="en-US" sz="2800" b="1">
                <a:solidFill>
                  <a:schemeClr val="bg2"/>
                </a:solidFill>
              </a:rPr>
              <a:t>Standard Area Category: </a:t>
            </a:r>
            <a:r>
              <a:rPr lang="en-US" sz="2800">
                <a:solidFill>
                  <a:schemeClr val="bg2"/>
                </a:solidFill>
              </a:rPr>
              <a:t>Institutional Integrity</a:t>
            </a:r>
            <a:endParaRPr lang="en-US" sz="2800">
              <a:solidFill>
                <a:schemeClr val="bg2"/>
              </a:solidFill>
              <a:ea typeface="+mn-lt"/>
              <a:cs typeface="+mn-lt"/>
            </a:endParaRPr>
          </a:p>
          <a:p>
            <a:pPr>
              <a:buFont typeface="Arial,Sans-Serif"/>
              <a:buChar char="•"/>
            </a:pPr>
            <a:r>
              <a:rPr lang="en-US" sz="2800" b="1">
                <a:solidFill>
                  <a:schemeClr val="bg2"/>
                </a:solidFill>
              </a:rPr>
              <a:t>Subject(s):</a:t>
            </a:r>
            <a:r>
              <a:rPr lang="en-US" sz="2800">
                <a:solidFill>
                  <a:schemeClr val="bg2"/>
                </a:solidFill>
              </a:rPr>
              <a:t> </a:t>
            </a:r>
            <a:endParaRPr lang="en-US" sz="2800">
              <a:solidFill>
                <a:schemeClr val="bg2"/>
              </a:solidFill>
              <a:ea typeface="+mn-lt"/>
              <a:cs typeface="+mn-lt"/>
            </a:endParaRPr>
          </a:p>
          <a:p>
            <a:pPr lvl="3">
              <a:buClr>
                <a:srgbClr val="000000"/>
              </a:buClr>
              <a:buFont typeface="Arial,Sans-Serif"/>
              <a:buChar char="•"/>
            </a:pPr>
            <a:r>
              <a:rPr lang="en-US" sz="2800">
                <a:solidFill>
                  <a:schemeClr val="bg2"/>
                </a:solidFill>
                <a:ea typeface="+mn-lt"/>
                <a:cs typeface="+mn-lt"/>
              </a:rPr>
              <a:t>Career-technical certificates and degrees</a:t>
            </a:r>
            <a:endParaRPr lang="en-US">
              <a:solidFill>
                <a:schemeClr val="bg2"/>
              </a:solidFill>
            </a:endParaRPr>
          </a:p>
          <a:p>
            <a:pPr>
              <a:buFont typeface="Arial,Sans-Serif"/>
              <a:buChar char="•"/>
            </a:pPr>
            <a:r>
              <a:rPr lang="en-US" sz="2800" b="1"/>
              <a:t>Verb(s): </a:t>
            </a:r>
            <a:r>
              <a:rPr lang="en-US" sz="2800"/>
              <a:t>Demonstrate, Meet, Completing</a:t>
            </a:r>
            <a:endParaRPr lang="en-US" sz="2800">
              <a:ea typeface="+mn-lt"/>
              <a:cs typeface="+mn-lt"/>
            </a:endParaRPr>
          </a:p>
          <a:p>
            <a:pPr>
              <a:buFont typeface="Arial,Sans-Serif"/>
              <a:buChar char="•"/>
            </a:pPr>
            <a:r>
              <a:rPr lang="en-US" sz="2800" b="1">
                <a:solidFill>
                  <a:schemeClr val="bg2"/>
                </a:solidFill>
                <a:ea typeface="+mn-lt"/>
                <a:cs typeface="+mn-lt"/>
              </a:rPr>
              <a:t>Adverbs/Adjectives:</a:t>
            </a:r>
            <a:r>
              <a:rPr lang="en-US" sz="2800">
                <a:solidFill>
                  <a:schemeClr val="bg2"/>
                </a:solidFill>
                <a:ea typeface="+mn-lt"/>
                <a:cs typeface="+mn-lt"/>
              </a:rPr>
              <a:t> </a:t>
            </a:r>
            <a:endParaRPr lang="en-US">
              <a:solidFill>
                <a:schemeClr val="bg2"/>
              </a:solidFill>
            </a:endParaRPr>
          </a:p>
          <a:p>
            <a:pPr>
              <a:buFont typeface="Arial,Sans-Serif"/>
              <a:buChar char="•"/>
            </a:pPr>
            <a:r>
              <a:rPr lang="en-US" sz="2800" b="1">
                <a:solidFill>
                  <a:schemeClr val="bg2"/>
                </a:solidFill>
              </a:rPr>
              <a:t>Objective/Goal</a:t>
            </a:r>
            <a:r>
              <a:rPr lang="en-US" sz="2800">
                <a:solidFill>
                  <a:schemeClr val="bg2"/>
                </a:solidFill>
              </a:rPr>
              <a:t>: </a:t>
            </a:r>
          </a:p>
        </p:txBody>
      </p:sp>
    </p:spTree>
    <p:extLst>
      <p:ext uri="{BB962C8B-B14F-4D97-AF65-F5344CB8AC3E}">
        <p14:creationId xmlns:p14="http://schemas.microsoft.com/office/powerpoint/2010/main" val="8658709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795065"/>
            <a:ext cx="10820400" cy="4786124"/>
          </a:xfrm>
        </p:spPr>
        <p:txBody>
          <a:bodyPr lIns="91440" tIns="45720" rIns="91440" bIns="45720" anchor="t">
            <a:normAutofit fontScale="70000" lnSpcReduction="20000"/>
          </a:bodyPr>
          <a:lstStyle/>
          <a:p>
            <a:pPr marL="1218565" indent="-1828165">
              <a:buNone/>
            </a:pPr>
            <a:r>
              <a:rPr lang="en-US" sz="2800" b="1"/>
              <a:t>Standard I.C.14</a:t>
            </a:r>
            <a:r>
              <a:rPr lang="en-US" sz="2800"/>
              <a:t>: </a:t>
            </a:r>
            <a:r>
              <a:rPr lang="en-US" sz="2800">
                <a:ea typeface="+mn-lt"/>
                <a:cs typeface="+mn-lt"/>
              </a:rPr>
              <a:t>Graduates completing career-technical certificates and degrees demonstrate technical and professional competencies that meet employment standards and other </a:t>
            </a:r>
            <a:r>
              <a:rPr lang="en-US" sz="2800">
                <a:highlight>
                  <a:srgbClr val="FFFF00"/>
                </a:highlight>
                <a:ea typeface="+mn-lt"/>
                <a:cs typeface="+mn-lt"/>
              </a:rPr>
              <a:t>applicable </a:t>
            </a:r>
            <a:r>
              <a:rPr lang="en-US" sz="2800">
                <a:ea typeface="+mn-lt"/>
                <a:cs typeface="+mn-lt"/>
              </a:rPr>
              <a:t>standards and preparation for external licensure and certification.</a:t>
            </a:r>
            <a:endParaRPr lang="en-US" sz="2800" b="1">
              <a:ea typeface="+mn-lt"/>
              <a:cs typeface="+mn-lt"/>
            </a:endParaRPr>
          </a:p>
          <a:p>
            <a:pPr>
              <a:buFont typeface="Arial,Sans-Serif"/>
              <a:buChar char="•"/>
            </a:pPr>
            <a:r>
              <a:rPr lang="en-US" sz="2800" b="1">
                <a:solidFill>
                  <a:schemeClr val="bg2"/>
                </a:solidFill>
              </a:rPr>
              <a:t>Standard Area:</a:t>
            </a:r>
            <a:r>
              <a:rPr lang="en-US" sz="2800">
                <a:solidFill>
                  <a:schemeClr val="bg2"/>
                </a:solidFill>
              </a:rPr>
              <a:t> Mission, Academic Quality and Institutional Effectiveness, &amp; Institutional Integrity</a:t>
            </a:r>
            <a:endParaRPr lang="en-US" sz="2800">
              <a:solidFill>
                <a:schemeClr val="bg2"/>
              </a:solidFill>
              <a:ea typeface="+mn-lt"/>
              <a:cs typeface="+mn-lt"/>
            </a:endParaRPr>
          </a:p>
          <a:p>
            <a:pPr>
              <a:buFont typeface="Arial,Sans-Serif"/>
              <a:buChar char="•"/>
            </a:pPr>
            <a:r>
              <a:rPr lang="en-US" sz="2800" b="1">
                <a:solidFill>
                  <a:schemeClr val="bg2"/>
                </a:solidFill>
              </a:rPr>
              <a:t>Standard Area Category: </a:t>
            </a:r>
            <a:r>
              <a:rPr lang="en-US" sz="2800">
                <a:solidFill>
                  <a:schemeClr val="bg2"/>
                </a:solidFill>
              </a:rPr>
              <a:t>Institutional Integrity</a:t>
            </a:r>
            <a:endParaRPr lang="en-US" sz="2800">
              <a:solidFill>
                <a:schemeClr val="bg2"/>
              </a:solidFill>
              <a:ea typeface="+mn-lt"/>
              <a:cs typeface="+mn-lt"/>
            </a:endParaRPr>
          </a:p>
          <a:p>
            <a:pPr>
              <a:buFont typeface="Arial,Sans-Serif"/>
              <a:buChar char="•"/>
            </a:pPr>
            <a:r>
              <a:rPr lang="en-US" sz="2800" b="1">
                <a:solidFill>
                  <a:schemeClr val="bg2"/>
                </a:solidFill>
              </a:rPr>
              <a:t>Subject(s):</a:t>
            </a:r>
            <a:r>
              <a:rPr lang="en-US" sz="2800">
                <a:solidFill>
                  <a:schemeClr val="bg2"/>
                </a:solidFill>
              </a:rPr>
              <a:t> </a:t>
            </a:r>
            <a:endParaRPr lang="en-US" sz="2800">
              <a:solidFill>
                <a:schemeClr val="bg2"/>
              </a:solidFill>
              <a:ea typeface="+mn-lt"/>
              <a:cs typeface="+mn-lt"/>
            </a:endParaRPr>
          </a:p>
          <a:p>
            <a:pPr lvl="3">
              <a:buClr>
                <a:srgbClr val="000000"/>
              </a:buClr>
              <a:buFont typeface="Arial,Sans-Serif"/>
              <a:buChar char="•"/>
            </a:pPr>
            <a:r>
              <a:rPr lang="en-US" sz="2800">
                <a:solidFill>
                  <a:schemeClr val="bg2"/>
                </a:solidFill>
                <a:ea typeface="+mn-lt"/>
                <a:cs typeface="+mn-lt"/>
              </a:rPr>
              <a:t>Career-technical certificates and degrees</a:t>
            </a:r>
            <a:endParaRPr lang="en-US">
              <a:solidFill>
                <a:schemeClr val="bg2"/>
              </a:solidFill>
            </a:endParaRPr>
          </a:p>
          <a:p>
            <a:pPr>
              <a:buFont typeface="Arial,Sans-Serif"/>
              <a:buChar char="•"/>
            </a:pPr>
            <a:r>
              <a:rPr lang="en-US" sz="2800" b="1">
                <a:solidFill>
                  <a:schemeClr val="bg2"/>
                </a:solidFill>
              </a:rPr>
              <a:t>Verb(s): </a:t>
            </a:r>
            <a:r>
              <a:rPr lang="en-US" sz="2800">
                <a:solidFill>
                  <a:schemeClr val="bg2"/>
                </a:solidFill>
              </a:rPr>
              <a:t>Demonstrate, Meet, Completing</a:t>
            </a:r>
            <a:endParaRPr lang="en-US" sz="2800">
              <a:solidFill>
                <a:schemeClr val="bg2"/>
              </a:solidFill>
              <a:ea typeface="+mn-lt"/>
              <a:cs typeface="+mn-lt"/>
            </a:endParaRPr>
          </a:p>
          <a:p>
            <a:pPr>
              <a:buFont typeface="Arial,Sans-Serif"/>
              <a:buChar char="•"/>
            </a:pPr>
            <a:r>
              <a:rPr lang="en-US" sz="2800" b="1">
                <a:ea typeface="+mn-lt"/>
                <a:cs typeface="+mn-lt"/>
              </a:rPr>
              <a:t>Adverbs/Adjectives:</a:t>
            </a:r>
            <a:r>
              <a:rPr lang="en-US" sz="2800">
                <a:ea typeface="+mn-lt"/>
                <a:cs typeface="+mn-lt"/>
              </a:rPr>
              <a:t> Applicable</a:t>
            </a:r>
            <a:endParaRPr lang="en-US"/>
          </a:p>
          <a:p>
            <a:pPr>
              <a:buFont typeface="Arial,Sans-Serif"/>
              <a:buChar char="•"/>
            </a:pPr>
            <a:r>
              <a:rPr lang="en-US" sz="2800" b="1">
                <a:solidFill>
                  <a:schemeClr val="bg2"/>
                </a:solidFill>
              </a:rPr>
              <a:t>Objective/Goal</a:t>
            </a:r>
            <a:r>
              <a:rPr lang="en-US" sz="2800">
                <a:solidFill>
                  <a:schemeClr val="bg2"/>
                </a:solidFill>
              </a:rPr>
              <a:t>: </a:t>
            </a:r>
          </a:p>
        </p:txBody>
      </p:sp>
    </p:spTree>
    <p:extLst>
      <p:ext uri="{BB962C8B-B14F-4D97-AF65-F5344CB8AC3E}">
        <p14:creationId xmlns:p14="http://schemas.microsoft.com/office/powerpoint/2010/main" val="40430540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795065"/>
            <a:ext cx="10820400" cy="4786124"/>
          </a:xfrm>
        </p:spPr>
        <p:txBody>
          <a:bodyPr lIns="91440" tIns="45720" rIns="91440" bIns="45720" anchor="t">
            <a:normAutofit fontScale="70000" lnSpcReduction="20000"/>
          </a:bodyPr>
          <a:lstStyle/>
          <a:p>
            <a:pPr marL="1218565" indent="-1828165">
              <a:buNone/>
            </a:pPr>
            <a:r>
              <a:rPr lang="en-US" sz="2800" b="1"/>
              <a:t>Standard I.C.14</a:t>
            </a:r>
            <a:r>
              <a:rPr lang="en-US" sz="2800"/>
              <a:t>: </a:t>
            </a:r>
            <a:r>
              <a:rPr lang="en-US" sz="2800">
                <a:ea typeface="+mn-lt"/>
                <a:cs typeface="+mn-lt"/>
              </a:rPr>
              <a:t>Graduates completing career-technical certificates and degrees demonstrate technical and professional competencies that meet </a:t>
            </a:r>
            <a:r>
              <a:rPr lang="en-US" sz="2800">
                <a:solidFill>
                  <a:srgbClr val="000000"/>
                </a:solidFill>
                <a:highlight>
                  <a:srgbClr val="FFFF00"/>
                </a:highlight>
                <a:ea typeface="+mn-lt"/>
                <a:cs typeface="+mn-lt"/>
              </a:rPr>
              <a:t>employment standards and other applicable standards and preparation for external licensure and certification</a:t>
            </a:r>
            <a:r>
              <a:rPr lang="en-US" sz="2800">
                <a:ea typeface="+mn-lt"/>
                <a:cs typeface="+mn-lt"/>
              </a:rPr>
              <a:t>.</a:t>
            </a:r>
            <a:endParaRPr lang="en-US" sz="2800" b="1">
              <a:ea typeface="+mn-lt"/>
              <a:cs typeface="+mn-lt"/>
            </a:endParaRPr>
          </a:p>
          <a:p>
            <a:pPr>
              <a:buFont typeface="Arial,Sans-Serif"/>
              <a:buChar char="•"/>
            </a:pPr>
            <a:r>
              <a:rPr lang="en-US" sz="2800" b="1">
                <a:solidFill>
                  <a:schemeClr val="bg2"/>
                </a:solidFill>
              </a:rPr>
              <a:t>Standard Area:</a:t>
            </a:r>
            <a:r>
              <a:rPr lang="en-US" sz="2800">
                <a:solidFill>
                  <a:schemeClr val="bg2"/>
                </a:solidFill>
              </a:rPr>
              <a:t> Mission, Academic Quality and Institutional Effectiveness, &amp; Institutional Integrity</a:t>
            </a:r>
            <a:endParaRPr lang="en-US" sz="2800">
              <a:solidFill>
                <a:schemeClr val="bg2"/>
              </a:solidFill>
              <a:ea typeface="+mn-lt"/>
              <a:cs typeface="+mn-lt"/>
            </a:endParaRPr>
          </a:p>
          <a:p>
            <a:pPr>
              <a:buFont typeface="Arial,Sans-Serif"/>
              <a:buChar char="•"/>
            </a:pPr>
            <a:r>
              <a:rPr lang="en-US" sz="2800" b="1">
                <a:solidFill>
                  <a:schemeClr val="bg2"/>
                </a:solidFill>
              </a:rPr>
              <a:t>Standard Area Category: </a:t>
            </a:r>
            <a:r>
              <a:rPr lang="en-US" sz="2800">
                <a:solidFill>
                  <a:schemeClr val="bg2"/>
                </a:solidFill>
              </a:rPr>
              <a:t>Institutional Integrity</a:t>
            </a:r>
            <a:endParaRPr lang="en-US" sz="2800">
              <a:solidFill>
                <a:schemeClr val="bg2"/>
              </a:solidFill>
              <a:ea typeface="+mn-lt"/>
              <a:cs typeface="+mn-lt"/>
            </a:endParaRPr>
          </a:p>
          <a:p>
            <a:pPr>
              <a:buFont typeface="Arial,Sans-Serif"/>
              <a:buChar char="•"/>
            </a:pPr>
            <a:r>
              <a:rPr lang="en-US" sz="2800" b="1">
                <a:solidFill>
                  <a:schemeClr val="bg2"/>
                </a:solidFill>
              </a:rPr>
              <a:t>Subject(s):</a:t>
            </a:r>
            <a:r>
              <a:rPr lang="en-US" sz="2800">
                <a:solidFill>
                  <a:schemeClr val="bg2"/>
                </a:solidFill>
              </a:rPr>
              <a:t> </a:t>
            </a:r>
            <a:endParaRPr lang="en-US" sz="2800">
              <a:solidFill>
                <a:schemeClr val="bg2"/>
              </a:solidFill>
              <a:ea typeface="+mn-lt"/>
              <a:cs typeface="+mn-lt"/>
            </a:endParaRPr>
          </a:p>
          <a:p>
            <a:pPr lvl="3">
              <a:buClr>
                <a:srgbClr val="000000"/>
              </a:buClr>
              <a:buFont typeface="Arial,Sans-Serif"/>
              <a:buChar char="•"/>
            </a:pPr>
            <a:r>
              <a:rPr lang="en-US" sz="2800">
                <a:solidFill>
                  <a:schemeClr val="bg2"/>
                </a:solidFill>
                <a:ea typeface="+mn-lt"/>
                <a:cs typeface="+mn-lt"/>
              </a:rPr>
              <a:t>Career-technical certificates and degrees</a:t>
            </a:r>
            <a:endParaRPr lang="en-US">
              <a:solidFill>
                <a:schemeClr val="bg2"/>
              </a:solidFill>
            </a:endParaRPr>
          </a:p>
          <a:p>
            <a:pPr>
              <a:buFont typeface="Arial,Sans-Serif"/>
              <a:buChar char="•"/>
            </a:pPr>
            <a:r>
              <a:rPr lang="en-US" sz="2800" b="1">
                <a:solidFill>
                  <a:schemeClr val="bg2"/>
                </a:solidFill>
              </a:rPr>
              <a:t>Verb(s): </a:t>
            </a:r>
            <a:r>
              <a:rPr lang="en-US" sz="2800">
                <a:solidFill>
                  <a:schemeClr val="bg2"/>
                </a:solidFill>
              </a:rPr>
              <a:t>Demonstrate, Meet, Completing</a:t>
            </a:r>
            <a:endParaRPr lang="en-US" sz="2800">
              <a:solidFill>
                <a:schemeClr val="bg2"/>
              </a:solidFill>
              <a:ea typeface="+mn-lt"/>
              <a:cs typeface="+mn-lt"/>
            </a:endParaRPr>
          </a:p>
          <a:p>
            <a:pPr>
              <a:buFont typeface="Arial,Sans-Serif"/>
              <a:buChar char="•"/>
            </a:pPr>
            <a:r>
              <a:rPr lang="en-US" sz="2800" b="1">
                <a:solidFill>
                  <a:schemeClr val="bg2"/>
                </a:solidFill>
                <a:ea typeface="+mn-lt"/>
                <a:cs typeface="+mn-lt"/>
              </a:rPr>
              <a:t>Adverbs/Adjectives:</a:t>
            </a:r>
            <a:r>
              <a:rPr lang="en-US" sz="2800">
                <a:solidFill>
                  <a:schemeClr val="bg2"/>
                </a:solidFill>
                <a:ea typeface="+mn-lt"/>
                <a:cs typeface="+mn-lt"/>
              </a:rPr>
              <a:t> Applicable</a:t>
            </a:r>
            <a:endParaRPr lang="en-US">
              <a:solidFill>
                <a:schemeClr val="bg2"/>
              </a:solidFill>
            </a:endParaRPr>
          </a:p>
          <a:p>
            <a:pPr>
              <a:buFont typeface="Arial,Sans-Serif"/>
              <a:buChar char="•"/>
            </a:pPr>
            <a:r>
              <a:rPr lang="en-US" sz="2800" b="1"/>
              <a:t>Objective/Goal</a:t>
            </a:r>
            <a:r>
              <a:rPr lang="en-US" sz="2800"/>
              <a:t>: Employment standards, other standards, external licensure/certification preparation</a:t>
            </a:r>
          </a:p>
          <a:p>
            <a:pPr marL="0" indent="0">
              <a:buNone/>
            </a:pPr>
            <a:endParaRPr lang="en-US" sz="2800"/>
          </a:p>
        </p:txBody>
      </p:sp>
    </p:spTree>
    <p:extLst>
      <p:ext uri="{BB962C8B-B14F-4D97-AF65-F5344CB8AC3E}">
        <p14:creationId xmlns:p14="http://schemas.microsoft.com/office/powerpoint/2010/main" val="32983578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9315"/>
            <a:ext cx="10247243" cy="1293028"/>
          </a:xfrm>
        </p:spPr>
        <p:txBody>
          <a:bodyPr lIns="91440" tIns="45720" rIns="91440" bIns="45720" anchor="ctr">
            <a:normAutofit/>
          </a:bodyPr>
          <a:lstStyle/>
          <a:p>
            <a:r>
              <a:rPr lang="en-US"/>
              <a:t>Interpreting Individual Standards</a:t>
            </a:r>
          </a:p>
        </p:txBody>
      </p:sp>
      <p:sp>
        <p:nvSpPr>
          <p:cNvPr id="3" name="Content Placeholder 2"/>
          <p:cNvSpPr>
            <a:spLocks noGrp="1"/>
          </p:cNvSpPr>
          <p:nvPr>
            <p:ph idx="1"/>
          </p:nvPr>
        </p:nvSpPr>
        <p:spPr>
          <a:xfrm>
            <a:off x="685800" y="1795065"/>
            <a:ext cx="10820400" cy="4786124"/>
          </a:xfrm>
        </p:spPr>
        <p:txBody>
          <a:bodyPr lIns="91440" tIns="45720" rIns="91440" bIns="45720" anchor="t">
            <a:normAutofit fontScale="70000" lnSpcReduction="20000"/>
          </a:bodyPr>
          <a:lstStyle/>
          <a:p>
            <a:pPr marL="1218565" indent="-1828165">
              <a:buNone/>
            </a:pPr>
            <a:r>
              <a:rPr lang="en-US" sz="2800" b="1"/>
              <a:t>Standard I.C.14</a:t>
            </a:r>
            <a:r>
              <a:rPr lang="en-US" sz="2800"/>
              <a:t>: </a:t>
            </a:r>
            <a:r>
              <a:rPr lang="en-US" sz="2800">
                <a:ea typeface="+mn-lt"/>
                <a:cs typeface="+mn-lt"/>
              </a:rPr>
              <a:t>Graduates completing career-technical certificates and degrees demonstrate technical and professional competencies that meet </a:t>
            </a:r>
            <a:r>
              <a:rPr lang="en-US" sz="2800">
                <a:solidFill>
                  <a:srgbClr val="000000"/>
                </a:solidFill>
                <a:ea typeface="+mn-lt"/>
                <a:cs typeface="+mn-lt"/>
              </a:rPr>
              <a:t>employment standards and other applicable standards and preparation for external licensure and certification</a:t>
            </a:r>
            <a:r>
              <a:rPr lang="en-US" sz="2800">
                <a:ea typeface="+mn-lt"/>
                <a:cs typeface="+mn-lt"/>
              </a:rPr>
              <a:t>.</a:t>
            </a:r>
            <a:endParaRPr lang="en-US" sz="2800" b="1">
              <a:ea typeface="+mn-lt"/>
              <a:cs typeface="+mn-lt"/>
            </a:endParaRPr>
          </a:p>
          <a:p>
            <a:pPr>
              <a:buFont typeface="Arial,Sans-Serif"/>
              <a:buChar char="•"/>
            </a:pPr>
            <a:r>
              <a:rPr lang="en-US" sz="2800" b="1"/>
              <a:t>Standard Area:</a:t>
            </a:r>
            <a:r>
              <a:rPr lang="en-US" sz="2800"/>
              <a:t> Mission, Academic Quality and Institutional Effectiveness, &amp; Institutional Integrity</a:t>
            </a:r>
            <a:endParaRPr lang="en-US" sz="2800">
              <a:ea typeface="+mn-lt"/>
              <a:cs typeface="+mn-lt"/>
            </a:endParaRPr>
          </a:p>
          <a:p>
            <a:pPr>
              <a:buFont typeface="Arial,Sans-Serif"/>
              <a:buChar char="•"/>
            </a:pPr>
            <a:r>
              <a:rPr lang="en-US" sz="2800" b="1"/>
              <a:t>Standard Area Category: </a:t>
            </a:r>
            <a:r>
              <a:rPr lang="en-US" sz="2800"/>
              <a:t>Institutional Integrity</a:t>
            </a:r>
            <a:endParaRPr lang="en-US" sz="2800">
              <a:ea typeface="+mn-lt"/>
              <a:cs typeface="+mn-lt"/>
            </a:endParaRPr>
          </a:p>
          <a:p>
            <a:pPr>
              <a:buFont typeface="Arial,Sans-Serif"/>
              <a:buChar char="•"/>
            </a:pPr>
            <a:r>
              <a:rPr lang="en-US" sz="2800" b="1"/>
              <a:t>Subject(s):</a:t>
            </a:r>
            <a:r>
              <a:rPr lang="en-US" sz="2800"/>
              <a:t> </a:t>
            </a:r>
            <a:endParaRPr lang="en-US" sz="2800">
              <a:ea typeface="+mn-lt"/>
              <a:cs typeface="+mn-lt"/>
            </a:endParaRPr>
          </a:p>
          <a:p>
            <a:pPr lvl="3">
              <a:buClr>
                <a:srgbClr val="000000"/>
              </a:buClr>
              <a:buFont typeface="Arial,Sans-Serif"/>
              <a:buChar char="•"/>
            </a:pPr>
            <a:r>
              <a:rPr lang="en-US" sz="2800">
                <a:ea typeface="+mn-lt"/>
                <a:cs typeface="+mn-lt"/>
              </a:rPr>
              <a:t>Career-technical certificates and degrees</a:t>
            </a:r>
            <a:endParaRPr lang="en-US"/>
          </a:p>
          <a:p>
            <a:pPr>
              <a:buFont typeface="Arial,Sans-Serif"/>
              <a:buChar char="•"/>
            </a:pPr>
            <a:r>
              <a:rPr lang="en-US" sz="2800" b="1"/>
              <a:t>Verb(s): </a:t>
            </a:r>
            <a:r>
              <a:rPr lang="en-US" sz="2800"/>
              <a:t>Demonstrate, Meet, Completing</a:t>
            </a:r>
            <a:endParaRPr lang="en-US" sz="2800">
              <a:ea typeface="+mn-lt"/>
              <a:cs typeface="+mn-lt"/>
            </a:endParaRPr>
          </a:p>
          <a:p>
            <a:pPr>
              <a:buFont typeface="Arial,Sans-Serif"/>
              <a:buChar char="•"/>
            </a:pPr>
            <a:r>
              <a:rPr lang="en-US" sz="2800" b="1">
                <a:ea typeface="+mn-lt"/>
                <a:cs typeface="+mn-lt"/>
              </a:rPr>
              <a:t>Adverbs/Adjectives:</a:t>
            </a:r>
            <a:r>
              <a:rPr lang="en-US" sz="2800">
                <a:ea typeface="+mn-lt"/>
                <a:cs typeface="+mn-lt"/>
              </a:rPr>
              <a:t> Applicable</a:t>
            </a:r>
            <a:endParaRPr lang="en-US"/>
          </a:p>
          <a:p>
            <a:pPr>
              <a:buFont typeface="Arial,Sans-Serif"/>
              <a:buChar char="•"/>
            </a:pPr>
            <a:r>
              <a:rPr lang="en-US" sz="2800" b="1"/>
              <a:t>Objective/Goal</a:t>
            </a:r>
            <a:r>
              <a:rPr lang="en-US" sz="2800"/>
              <a:t>: Employment standards, other standards, external licensure/certification preparation</a:t>
            </a:r>
          </a:p>
          <a:p>
            <a:pPr marL="0" indent="0">
              <a:buNone/>
            </a:pPr>
            <a:endParaRPr lang="en-US" sz="2800"/>
          </a:p>
        </p:txBody>
      </p:sp>
    </p:spTree>
    <p:extLst>
      <p:ext uri="{BB962C8B-B14F-4D97-AF65-F5344CB8AC3E}">
        <p14:creationId xmlns:p14="http://schemas.microsoft.com/office/powerpoint/2010/main" val="4065283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ormAutofit/>
          </a:bodyPr>
          <a:lstStyle/>
          <a:p>
            <a:r>
              <a:rPr lang="en-US"/>
              <a:t>STANDARD Activity</a:t>
            </a:r>
          </a:p>
        </p:txBody>
      </p:sp>
    </p:spTree>
    <p:extLst>
      <p:ext uri="{BB962C8B-B14F-4D97-AF65-F5344CB8AC3E}">
        <p14:creationId xmlns:p14="http://schemas.microsoft.com/office/powerpoint/2010/main" val="3347909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AA288-3F45-D212-97C9-58CFA190D748}"/>
              </a:ext>
            </a:extLst>
          </p:cNvPr>
          <p:cNvSpPr>
            <a:spLocks noGrp="1"/>
          </p:cNvSpPr>
          <p:nvPr>
            <p:ph type="title"/>
          </p:nvPr>
        </p:nvSpPr>
        <p:spPr/>
        <p:txBody>
          <a:bodyPr lIns="91440" tIns="45720" rIns="91440" bIns="45720" anchor="ctr"/>
          <a:lstStyle/>
          <a:p>
            <a:r>
              <a:rPr lang="en-US"/>
              <a:t>Accreditation Ecosystem</a:t>
            </a:r>
          </a:p>
        </p:txBody>
      </p:sp>
      <p:graphicFrame>
        <p:nvGraphicFramePr>
          <p:cNvPr id="5" name="Content Placeholder 3">
            <a:extLst>
              <a:ext uri="{FF2B5EF4-FFF2-40B4-BE49-F238E27FC236}">
                <a16:creationId xmlns:a16="http://schemas.microsoft.com/office/drawing/2014/main" id="{F3AD1C29-A655-D60C-1BF4-C5840D6D725E}"/>
              </a:ext>
            </a:extLst>
          </p:cNvPr>
          <p:cNvGraphicFramePr>
            <a:graphicFrameLocks/>
          </p:cNvGraphicFramePr>
          <p:nvPr>
            <p:extLst>
              <p:ext uri="{D42A27DB-BD31-4B8C-83A1-F6EECF244321}">
                <p14:modId xmlns:p14="http://schemas.microsoft.com/office/powerpoint/2010/main" val="3481829103"/>
              </p:ext>
            </p:extLst>
          </p:nvPr>
        </p:nvGraphicFramePr>
        <p:xfrm>
          <a:off x="953469" y="1845734"/>
          <a:ext cx="9951156" cy="4621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Arrow Connector 8">
            <a:extLst>
              <a:ext uri="{FF2B5EF4-FFF2-40B4-BE49-F238E27FC236}">
                <a16:creationId xmlns:a16="http://schemas.microsoft.com/office/drawing/2014/main" id="{DD919D38-5295-61B2-2D66-A5E319EF7187}"/>
              </a:ext>
            </a:extLst>
          </p:cNvPr>
          <p:cNvCxnSpPr/>
          <p:nvPr/>
        </p:nvCxnSpPr>
        <p:spPr>
          <a:xfrm flipH="1">
            <a:off x="6693763" y="4347838"/>
            <a:ext cx="2843813" cy="1402671"/>
          </a:xfrm>
          <a:prstGeom prst="straightConnector1">
            <a:avLst/>
          </a:prstGeom>
          <a:ln w="57150">
            <a:solidFill>
              <a:srgbClr val="FFC000"/>
            </a:solidFill>
            <a:tailEnd type="triangle"/>
          </a:ln>
        </p:spPr>
        <p:style>
          <a:lnRef idx="3">
            <a:schemeClr val="accent1"/>
          </a:lnRef>
          <a:fillRef idx="0">
            <a:schemeClr val="accent1"/>
          </a:fillRef>
          <a:effectRef idx="2">
            <a:schemeClr val="accent1"/>
          </a:effectRef>
          <a:fontRef idx="minor">
            <a:schemeClr val="tx1"/>
          </a:fontRef>
        </p:style>
      </p:cxnSp>
      <p:sp>
        <p:nvSpPr>
          <p:cNvPr id="20" name="TextBox 19">
            <a:extLst>
              <a:ext uri="{FF2B5EF4-FFF2-40B4-BE49-F238E27FC236}">
                <a16:creationId xmlns:a16="http://schemas.microsoft.com/office/drawing/2014/main" id="{70BE96D0-0B49-F66D-406A-D26305F9C0FD}"/>
              </a:ext>
            </a:extLst>
          </p:cNvPr>
          <p:cNvSpPr txBox="1"/>
          <p:nvPr/>
        </p:nvSpPr>
        <p:spPr>
          <a:xfrm>
            <a:off x="9180343" y="3942518"/>
            <a:ext cx="15447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We are here!</a:t>
            </a:r>
          </a:p>
        </p:txBody>
      </p:sp>
    </p:spTree>
    <p:extLst>
      <p:ext uri="{BB962C8B-B14F-4D97-AF65-F5344CB8AC3E}">
        <p14:creationId xmlns:p14="http://schemas.microsoft.com/office/powerpoint/2010/main" val="8246987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Activity Directions</a:t>
            </a:r>
          </a:p>
        </p:txBody>
      </p:sp>
      <p:sp>
        <p:nvSpPr>
          <p:cNvPr id="3" name="Content Placeholder 2"/>
          <p:cNvSpPr>
            <a:spLocks noGrp="1"/>
          </p:cNvSpPr>
          <p:nvPr>
            <p:ph idx="1"/>
          </p:nvPr>
        </p:nvSpPr>
        <p:spPr/>
        <p:txBody>
          <a:bodyPr lIns="91440" tIns="45720" rIns="91440" bIns="45720" anchor="t">
            <a:normAutofit/>
          </a:bodyPr>
          <a:lstStyle/>
          <a:p>
            <a:r>
              <a:rPr lang="en"/>
              <a:t>Standard Team Break out groups</a:t>
            </a:r>
          </a:p>
          <a:p>
            <a:r>
              <a:rPr lang="en"/>
              <a:t>Open the link provided to your team and complete the crosswalk</a:t>
            </a:r>
          </a:p>
          <a:p>
            <a:pPr marL="0" indent="0">
              <a:buNone/>
            </a:pPr>
            <a:endParaRPr lang="en" b="1"/>
          </a:p>
        </p:txBody>
      </p:sp>
    </p:spTree>
    <p:extLst>
      <p:ext uri="{BB962C8B-B14F-4D97-AF65-F5344CB8AC3E}">
        <p14:creationId xmlns:p14="http://schemas.microsoft.com/office/powerpoint/2010/main" val="3019137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84AF-593F-0D44-A1FB-9A52DA88AED2}"/>
              </a:ext>
            </a:extLst>
          </p:cNvPr>
          <p:cNvSpPr>
            <a:spLocks noGrp="1"/>
          </p:cNvSpPr>
          <p:nvPr>
            <p:ph type="title"/>
          </p:nvPr>
        </p:nvSpPr>
        <p:spPr>
          <a:xfrm>
            <a:off x="1542361" y="899894"/>
            <a:ext cx="10040039" cy="781391"/>
          </a:xfrm>
          <a:prstGeom prst="rect">
            <a:avLst/>
          </a:prstGeom>
        </p:spPr>
        <p:txBody>
          <a:bodyPr/>
          <a:lstStyle/>
          <a:p>
            <a:pPr algn="ctr"/>
            <a:r>
              <a:rPr lang="en-US" sz="3600"/>
              <a:t>Standards of Institutional Practice</a:t>
            </a:r>
            <a:br>
              <a:rPr lang="en-US"/>
            </a:br>
            <a:endParaRPr lang="en-US"/>
          </a:p>
        </p:txBody>
      </p:sp>
      <p:sp>
        <p:nvSpPr>
          <p:cNvPr id="5" name="Rectangle 4">
            <a:extLst>
              <a:ext uri="{FF2B5EF4-FFF2-40B4-BE49-F238E27FC236}">
                <a16:creationId xmlns:a16="http://schemas.microsoft.com/office/drawing/2014/main" id="{E8298FCE-111F-8B47-889D-F344802686FB}"/>
              </a:ext>
            </a:extLst>
          </p:cNvPr>
          <p:cNvSpPr/>
          <p:nvPr/>
        </p:nvSpPr>
        <p:spPr>
          <a:xfrm>
            <a:off x="954903" y="1735278"/>
            <a:ext cx="2546391" cy="4222473"/>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a:t>
            </a:r>
          </a:p>
          <a:p>
            <a:pPr algn="ctr"/>
            <a:r>
              <a:rPr lang="en-US" sz="1600" b="1">
                <a:solidFill>
                  <a:schemeClr val="tx1"/>
                </a:solidFill>
              </a:rPr>
              <a:t>Mission, Academic Quality and Institutional Effectiveness, &amp; Integrity</a:t>
            </a:r>
          </a:p>
          <a:p>
            <a:pPr algn="ctr"/>
            <a:endParaRPr lang="en-US" b="1">
              <a:solidFill>
                <a:srgbClr val="000000"/>
              </a:solidFill>
            </a:endParaRPr>
          </a:p>
          <a:p>
            <a:pPr algn="ctr"/>
            <a:r>
              <a:rPr lang="en-US" b="1">
                <a:solidFill>
                  <a:srgbClr val="C00000"/>
                </a:solidFill>
              </a:rPr>
              <a:t>A. Mission</a:t>
            </a:r>
          </a:p>
          <a:p>
            <a:pPr algn="ctr"/>
            <a:br>
              <a:rPr lang="en-US" b="1"/>
            </a:br>
            <a:r>
              <a:rPr lang="en-US" b="1">
                <a:solidFill>
                  <a:srgbClr val="C00000"/>
                </a:solidFill>
              </a:rPr>
              <a:t>B. Assuring Academic Quality &amp; Institutional Effectiveness</a:t>
            </a:r>
          </a:p>
          <a:p>
            <a:pPr algn="ctr"/>
            <a:br>
              <a:rPr lang="en-US" b="1"/>
            </a:br>
            <a:r>
              <a:rPr lang="en-US" b="1">
                <a:solidFill>
                  <a:srgbClr val="C00000"/>
                </a:solidFill>
              </a:rPr>
              <a:t> C. Institutional </a:t>
            </a:r>
          </a:p>
          <a:p>
            <a:pPr algn="ctr"/>
            <a:r>
              <a:rPr lang="en-US" b="1">
                <a:solidFill>
                  <a:srgbClr val="C00000"/>
                </a:solidFill>
              </a:rPr>
              <a:t>Integrity </a:t>
            </a:r>
          </a:p>
        </p:txBody>
      </p:sp>
      <p:cxnSp>
        <p:nvCxnSpPr>
          <p:cNvPr id="7" name="Straight Connector 6">
            <a:extLst>
              <a:ext uri="{FF2B5EF4-FFF2-40B4-BE49-F238E27FC236}">
                <a16:creationId xmlns:a16="http://schemas.microsoft.com/office/drawing/2014/main" id="{15967381-A782-D740-9648-B179FBCCF248}"/>
              </a:ext>
            </a:extLst>
          </p:cNvPr>
          <p:cNvCxnSpPr/>
          <p:nvPr/>
        </p:nvCxnSpPr>
        <p:spPr>
          <a:xfrm>
            <a:off x="1226901" y="3713177"/>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542D148-1E4E-0642-B68F-56EE3B226B74}"/>
              </a:ext>
            </a:extLst>
          </p:cNvPr>
          <p:cNvCxnSpPr/>
          <p:nvPr/>
        </p:nvCxnSpPr>
        <p:spPr>
          <a:xfrm>
            <a:off x="1226901" y="5089008"/>
            <a:ext cx="2002391"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C4ED999-E112-F842-824A-5CAAC50C91F3}"/>
              </a:ext>
            </a:extLst>
          </p:cNvPr>
          <p:cNvSpPr/>
          <p:nvPr/>
        </p:nvSpPr>
        <p:spPr>
          <a:xfrm>
            <a:off x="9214705" y="1735278"/>
            <a:ext cx="2546391" cy="4199613"/>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IV</a:t>
            </a:r>
          </a:p>
          <a:p>
            <a:pPr algn="ctr"/>
            <a:r>
              <a:rPr lang="en-US" sz="1600" b="1">
                <a:solidFill>
                  <a:schemeClr val="tx1"/>
                </a:solidFill>
              </a:rPr>
              <a:t>Leadership &amp; Governance</a:t>
            </a:r>
          </a:p>
          <a:p>
            <a:pPr algn="ctr"/>
            <a:endParaRPr lang="en-US" b="1">
              <a:solidFill>
                <a:srgbClr val="000000"/>
              </a:solidFill>
            </a:endParaRPr>
          </a:p>
          <a:p>
            <a:pPr algn="ctr"/>
            <a:r>
              <a:rPr lang="en-US" b="1">
                <a:solidFill>
                  <a:srgbClr val="C00000"/>
                </a:solidFill>
              </a:rPr>
              <a:t>A. Decision-Making Roles &amp; Processes</a:t>
            </a:r>
            <a:br>
              <a:rPr lang="en-US" b="1"/>
            </a:br>
            <a:endParaRPr lang="en-US" b="1">
              <a:solidFill>
                <a:srgbClr val="C00000"/>
              </a:solidFill>
            </a:endParaRPr>
          </a:p>
          <a:p>
            <a:pPr algn="ctr"/>
            <a:r>
              <a:rPr lang="en-US" b="1">
                <a:solidFill>
                  <a:srgbClr val="C00000"/>
                </a:solidFill>
              </a:rPr>
              <a:t>B. Chief Executive Officer</a:t>
            </a:r>
          </a:p>
          <a:p>
            <a:pPr algn="ctr"/>
            <a:endParaRPr lang="en-US" b="1">
              <a:solidFill>
                <a:srgbClr val="C00000"/>
              </a:solidFill>
            </a:endParaRPr>
          </a:p>
          <a:p>
            <a:pPr algn="ctr"/>
            <a:r>
              <a:rPr lang="en-US" b="1">
                <a:solidFill>
                  <a:srgbClr val="C00000"/>
                </a:solidFill>
              </a:rPr>
              <a:t>C. Governing Board</a:t>
            </a:r>
          </a:p>
          <a:p>
            <a:pPr algn="ctr"/>
            <a:endParaRPr lang="en-US" b="1">
              <a:solidFill>
                <a:srgbClr val="C00000"/>
              </a:solidFill>
            </a:endParaRPr>
          </a:p>
          <a:p>
            <a:pPr algn="ctr"/>
            <a:r>
              <a:rPr lang="en-US" b="1">
                <a:solidFill>
                  <a:srgbClr val="C00000"/>
                </a:solidFill>
              </a:rPr>
              <a:t>D. Multi-College Districts</a:t>
            </a:r>
          </a:p>
        </p:txBody>
      </p:sp>
      <p:cxnSp>
        <p:nvCxnSpPr>
          <p:cNvPr id="28" name="Straight Connector 27">
            <a:extLst>
              <a:ext uri="{FF2B5EF4-FFF2-40B4-BE49-F238E27FC236}">
                <a16:creationId xmlns:a16="http://schemas.microsoft.com/office/drawing/2014/main" id="{34FBC076-96D1-AA41-B23D-2C284EE16BAC}"/>
              </a:ext>
            </a:extLst>
          </p:cNvPr>
          <p:cNvCxnSpPr/>
          <p:nvPr/>
        </p:nvCxnSpPr>
        <p:spPr>
          <a:xfrm>
            <a:off x="9464128" y="3517918"/>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3377A1-FC76-434C-9085-A04C2698D44B}"/>
              </a:ext>
            </a:extLst>
          </p:cNvPr>
          <p:cNvCxnSpPr/>
          <p:nvPr/>
        </p:nvCxnSpPr>
        <p:spPr>
          <a:xfrm>
            <a:off x="9464128" y="4349340"/>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57778D7-7B20-DF40-9F93-CBDBB2689131}"/>
              </a:ext>
            </a:extLst>
          </p:cNvPr>
          <p:cNvCxnSpPr/>
          <p:nvPr/>
        </p:nvCxnSpPr>
        <p:spPr>
          <a:xfrm>
            <a:off x="9464128" y="4911358"/>
            <a:ext cx="2002391"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DE880EB-ED5D-D444-9F82-3FF442994692}"/>
              </a:ext>
            </a:extLst>
          </p:cNvPr>
          <p:cNvSpPr/>
          <p:nvPr/>
        </p:nvSpPr>
        <p:spPr>
          <a:xfrm>
            <a:off x="6501812" y="1738569"/>
            <a:ext cx="2546391" cy="4219182"/>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III</a:t>
            </a:r>
          </a:p>
          <a:p>
            <a:pPr algn="ctr"/>
            <a:r>
              <a:rPr lang="en-US" sz="1600" b="1">
                <a:solidFill>
                  <a:schemeClr val="tx1"/>
                </a:solidFill>
              </a:rPr>
              <a:t>Resources</a:t>
            </a:r>
          </a:p>
          <a:p>
            <a:pPr algn="ctr"/>
            <a:endParaRPr lang="en-US" b="1">
              <a:solidFill>
                <a:srgbClr val="000000"/>
              </a:solidFill>
            </a:endParaRPr>
          </a:p>
          <a:p>
            <a:pPr algn="ctr"/>
            <a:r>
              <a:rPr lang="en-US" b="1">
                <a:solidFill>
                  <a:srgbClr val="C00000"/>
                </a:solidFill>
              </a:rPr>
              <a:t>A. Human Resources</a:t>
            </a:r>
          </a:p>
          <a:p>
            <a:pPr algn="ctr"/>
            <a:endParaRPr lang="en-US" b="1">
              <a:solidFill>
                <a:srgbClr val="C00000"/>
              </a:solidFill>
            </a:endParaRPr>
          </a:p>
          <a:p>
            <a:pPr algn="ctr"/>
            <a:br>
              <a:rPr lang="en-US" b="1"/>
            </a:br>
            <a:r>
              <a:rPr lang="en-US" b="1">
                <a:solidFill>
                  <a:srgbClr val="C00000"/>
                </a:solidFill>
              </a:rPr>
              <a:t>B. Physical Resources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C. Technology Resources</a:t>
            </a:r>
          </a:p>
          <a:p>
            <a:pPr algn="ctr"/>
            <a:endParaRPr lang="en-US" b="1">
              <a:solidFill>
                <a:srgbClr val="C00000"/>
              </a:solidFill>
            </a:endParaRPr>
          </a:p>
          <a:p>
            <a:pPr algn="ctr"/>
            <a:r>
              <a:rPr lang="en-US" b="1">
                <a:solidFill>
                  <a:srgbClr val="C00000"/>
                </a:solidFill>
              </a:rPr>
              <a:t> D. Financial Resources</a:t>
            </a:r>
          </a:p>
        </p:txBody>
      </p:sp>
      <p:sp>
        <p:nvSpPr>
          <p:cNvPr id="40" name="Rectangle 39">
            <a:extLst>
              <a:ext uri="{FF2B5EF4-FFF2-40B4-BE49-F238E27FC236}">
                <a16:creationId xmlns:a16="http://schemas.microsoft.com/office/drawing/2014/main" id="{0D08EA16-66E0-A249-9587-0CE6229D7A7A}"/>
              </a:ext>
            </a:extLst>
          </p:cNvPr>
          <p:cNvSpPr/>
          <p:nvPr/>
        </p:nvSpPr>
        <p:spPr>
          <a:xfrm>
            <a:off x="3748224" y="1738569"/>
            <a:ext cx="2546391" cy="4219182"/>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II</a:t>
            </a:r>
          </a:p>
          <a:p>
            <a:pPr algn="ctr"/>
            <a:r>
              <a:rPr lang="en-US" sz="1600" b="1">
                <a:solidFill>
                  <a:schemeClr val="tx1"/>
                </a:solidFill>
              </a:rPr>
              <a:t>Student Learning Programs &amp; Support Services</a:t>
            </a:r>
          </a:p>
          <a:p>
            <a:pPr algn="ctr"/>
            <a:endParaRPr lang="en-US" b="1">
              <a:solidFill>
                <a:srgbClr val="000000"/>
              </a:solidFill>
            </a:endParaRPr>
          </a:p>
          <a:p>
            <a:pPr algn="ctr"/>
            <a:r>
              <a:rPr lang="en-US" b="1">
                <a:solidFill>
                  <a:srgbClr val="C00000"/>
                </a:solidFill>
              </a:rPr>
              <a:t>A. Instructional Programs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B. Library &amp; Learning Support Services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C. Student Support Services</a:t>
            </a:r>
          </a:p>
        </p:txBody>
      </p:sp>
      <p:cxnSp>
        <p:nvCxnSpPr>
          <p:cNvPr id="41" name="Straight Connector 40">
            <a:extLst>
              <a:ext uri="{FF2B5EF4-FFF2-40B4-BE49-F238E27FC236}">
                <a16:creationId xmlns:a16="http://schemas.microsoft.com/office/drawing/2014/main" id="{4C022DB2-A09C-3647-8148-4144B8ACC53D}"/>
              </a:ext>
            </a:extLst>
          </p:cNvPr>
          <p:cNvCxnSpPr/>
          <p:nvPr/>
        </p:nvCxnSpPr>
        <p:spPr>
          <a:xfrm>
            <a:off x="4026546" y="4993146"/>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1F6F47F-C0DB-4440-B12E-F9C284679EEC}"/>
              </a:ext>
            </a:extLst>
          </p:cNvPr>
          <p:cNvCxnSpPr/>
          <p:nvPr/>
        </p:nvCxnSpPr>
        <p:spPr>
          <a:xfrm>
            <a:off x="4026546" y="3830338"/>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EF398F-3001-9C4A-B58C-6696AFAE20CE}"/>
              </a:ext>
            </a:extLst>
          </p:cNvPr>
          <p:cNvCxnSpPr/>
          <p:nvPr/>
        </p:nvCxnSpPr>
        <p:spPr>
          <a:xfrm>
            <a:off x="6769747" y="3076857"/>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A9B0AE9-D058-574C-A970-C18D1A3FE49A}"/>
              </a:ext>
            </a:extLst>
          </p:cNvPr>
          <p:cNvCxnSpPr/>
          <p:nvPr/>
        </p:nvCxnSpPr>
        <p:spPr>
          <a:xfrm>
            <a:off x="6769747" y="3977630"/>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11A85CC-7CBA-AA4F-9784-FB57CE3A4396}"/>
              </a:ext>
            </a:extLst>
          </p:cNvPr>
          <p:cNvCxnSpPr/>
          <p:nvPr/>
        </p:nvCxnSpPr>
        <p:spPr>
          <a:xfrm>
            <a:off x="6769747" y="4954038"/>
            <a:ext cx="2002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861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BREAK</a:t>
            </a:r>
          </a:p>
        </p:txBody>
      </p:sp>
    </p:spTree>
    <p:extLst>
      <p:ext uri="{BB962C8B-B14F-4D97-AF65-F5344CB8AC3E}">
        <p14:creationId xmlns:p14="http://schemas.microsoft.com/office/powerpoint/2010/main" val="3489709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859B3DB-6663-634C-A152-69311DC73CE8}"/>
              </a:ext>
            </a:extLst>
          </p:cNvPr>
          <p:cNvSpPr txBox="1">
            <a:spLocks/>
          </p:cNvSpPr>
          <p:nvPr/>
        </p:nvSpPr>
        <p:spPr>
          <a:xfrm>
            <a:off x="3412068" y="2085623"/>
            <a:ext cx="5367864" cy="1989665"/>
          </a:xfrm>
          <a:prstGeom prst="rect">
            <a:avLst/>
          </a:prstGeom>
        </p:spPr>
        <p:txBody>
          <a:bodyPr vert="horz" lIns="91440" tIns="45720" rIns="91440" bIns="45720" rtlCol="0" anchor="t">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6000">
                <a:solidFill>
                  <a:srgbClr val="C00000"/>
                </a:solidFill>
                <a:latin typeface="+mj-lt"/>
              </a:rPr>
              <a:t>PART TWO</a:t>
            </a:r>
            <a:endParaRPr lang="en-US" sz="6000">
              <a:solidFill>
                <a:srgbClr val="C00000"/>
              </a:solidFill>
              <a:latin typeface="+mj-lt"/>
              <a:cs typeface="Calibri"/>
            </a:endParaRPr>
          </a:p>
          <a:p>
            <a:pPr algn="ctr"/>
            <a:r>
              <a:rPr lang="en-US" sz="4000">
                <a:solidFill>
                  <a:schemeClr val="tx1"/>
                </a:solidFill>
                <a:ea typeface="+mn-lt"/>
                <a:cs typeface="+mn-lt"/>
              </a:rPr>
              <a:t>Standard Team Logistics</a:t>
            </a:r>
            <a:endParaRPr lang="en-US">
              <a:solidFill>
                <a:schemeClr val="tx1"/>
              </a:solidFill>
            </a:endParaRPr>
          </a:p>
        </p:txBody>
      </p:sp>
    </p:spTree>
    <p:extLst>
      <p:ext uri="{BB962C8B-B14F-4D97-AF65-F5344CB8AC3E}">
        <p14:creationId xmlns:p14="http://schemas.microsoft.com/office/powerpoint/2010/main" val="31624654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676CB-E93D-D614-5949-4D9A03E15338}"/>
              </a:ext>
            </a:extLst>
          </p:cNvPr>
          <p:cNvSpPr>
            <a:spLocks noGrp="1"/>
          </p:cNvSpPr>
          <p:nvPr>
            <p:ph type="title"/>
          </p:nvPr>
        </p:nvSpPr>
        <p:spPr/>
        <p:txBody>
          <a:bodyPr lIns="91440" tIns="45720" rIns="91440" bIns="45720" anchor="ctr"/>
          <a:lstStyle/>
          <a:p>
            <a:r>
              <a:rPr lang="en-US"/>
              <a:t>Operations &amp; Logistics</a:t>
            </a:r>
          </a:p>
        </p:txBody>
      </p:sp>
      <p:sp>
        <p:nvSpPr>
          <p:cNvPr id="3" name="Content Placeholder 2">
            <a:extLst>
              <a:ext uri="{FF2B5EF4-FFF2-40B4-BE49-F238E27FC236}">
                <a16:creationId xmlns:a16="http://schemas.microsoft.com/office/drawing/2014/main" id="{59E281BD-14FE-5616-D38C-F063D7F9A294}"/>
              </a:ext>
            </a:extLst>
          </p:cNvPr>
          <p:cNvSpPr>
            <a:spLocks noGrp="1"/>
          </p:cNvSpPr>
          <p:nvPr>
            <p:ph idx="1"/>
          </p:nvPr>
        </p:nvSpPr>
        <p:spPr/>
        <p:txBody>
          <a:bodyPr lIns="91440" tIns="45720" rIns="91440" bIns="45720" anchor="t">
            <a:normAutofit fontScale="92500" lnSpcReduction="10000"/>
          </a:bodyPr>
          <a:lstStyle/>
          <a:p>
            <a:r>
              <a:rPr lang="en-US"/>
              <a:t>Who: Standard Teams</a:t>
            </a:r>
          </a:p>
          <a:p>
            <a:r>
              <a:rPr lang="en-US"/>
              <a:t>What: Locate evidence related to individual Standard statements</a:t>
            </a:r>
          </a:p>
          <a:p>
            <a:r>
              <a:rPr lang="en-US">
                <a:ea typeface="+mn-lt"/>
                <a:cs typeface="+mn-lt"/>
              </a:rPr>
              <a:t>Why: Allows for tracking and follow up as work progresses</a:t>
            </a:r>
          </a:p>
          <a:p>
            <a:r>
              <a:rPr lang="en-US"/>
              <a:t>How: Canvas</a:t>
            </a:r>
          </a:p>
          <a:p>
            <a:endParaRPr lang="en-US"/>
          </a:p>
        </p:txBody>
      </p:sp>
    </p:spTree>
    <p:extLst>
      <p:ext uri="{BB962C8B-B14F-4D97-AF65-F5344CB8AC3E}">
        <p14:creationId xmlns:p14="http://schemas.microsoft.com/office/powerpoint/2010/main" val="36946759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ormAutofit/>
          </a:bodyPr>
          <a:lstStyle/>
          <a:p>
            <a:r>
              <a:rPr lang="en-US"/>
              <a:t>CANVAS DEMO</a:t>
            </a:r>
          </a:p>
        </p:txBody>
      </p:sp>
    </p:spTree>
    <p:extLst>
      <p:ext uri="{BB962C8B-B14F-4D97-AF65-F5344CB8AC3E}">
        <p14:creationId xmlns:p14="http://schemas.microsoft.com/office/powerpoint/2010/main" val="16564755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8C2B-C61D-C582-2B23-A94303711E5A}"/>
              </a:ext>
            </a:extLst>
          </p:cNvPr>
          <p:cNvSpPr>
            <a:spLocks noGrp="1"/>
          </p:cNvSpPr>
          <p:nvPr>
            <p:ph type="title"/>
          </p:nvPr>
        </p:nvSpPr>
        <p:spPr/>
        <p:txBody>
          <a:bodyPr lIns="91440" tIns="45720" rIns="91440" bIns="45720" anchor="ctr">
            <a:normAutofit/>
          </a:bodyPr>
          <a:lstStyle/>
          <a:p>
            <a:r>
              <a:rPr lang="en-US"/>
              <a:t>BREAK</a:t>
            </a:r>
          </a:p>
        </p:txBody>
      </p:sp>
    </p:spTree>
    <p:extLst>
      <p:ext uri="{BB962C8B-B14F-4D97-AF65-F5344CB8AC3E}">
        <p14:creationId xmlns:p14="http://schemas.microsoft.com/office/powerpoint/2010/main" val="25060066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859B3DB-6663-634C-A152-69311DC73CE8}"/>
              </a:ext>
            </a:extLst>
          </p:cNvPr>
          <p:cNvSpPr txBox="1">
            <a:spLocks/>
          </p:cNvSpPr>
          <p:nvPr/>
        </p:nvSpPr>
        <p:spPr>
          <a:xfrm>
            <a:off x="3412068" y="2085623"/>
            <a:ext cx="5367864" cy="1989665"/>
          </a:xfrm>
          <a:prstGeom prst="rect">
            <a:avLst/>
          </a:prstGeom>
        </p:spPr>
        <p:txBody>
          <a:bodyPr vert="horz" lIns="91440" tIns="45720" rIns="91440" bIns="45720" rtlCol="0" anchor="t">
            <a:normAutofit/>
          </a:bodyPr>
          <a:lstStyle>
            <a:lvl1pPr marL="0" indent="0" algn="r" defTabSz="914400" rtl="0" eaLnBrk="1" latinLnBrk="0" hangingPunct="1">
              <a:lnSpc>
                <a:spcPct val="90000"/>
              </a:lnSpc>
              <a:spcBef>
                <a:spcPts val="1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6000">
                <a:solidFill>
                  <a:srgbClr val="C00000"/>
                </a:solidFill>
                <a:latin typeface="+mj-lt"/>
              </a:rPr>
              <a:t>PART THREE</a:t>
            </a:r>
            <a:endParaRPr lang="en-US" sz="6000">
              <a:solidFill>
                <a:srgbClr val="C00000"/>
              </a:solidFill>
              <a:latin typeface="+mj-lt"/>
              <a:cs typeface="Calibri"/>
            </a:endParaRPr>
          </a:p>
          <a:p>
            <a:pPr algn="ctr"/>
            <a:r>
              <a:rPr lang="en-US" sz="4000">
                <a:solidFill>
                  <a:schemeClr val="tx1"/>
                </a:solidFill>
                <a:latin typeface="+mj-lt"/>
              </a:rPr>
              <a:t>Evidence Gathering</a:t>
            </a:r>
            <a:endParaRPr lang="en-US" sz="4000">
              <a:solidFill>
                <a:schemeClr val="tx1"/>
              </a:solidFill>
              <a:latin typeface="+mj-lt"/>
              <a:cs typeface="Calibri" panose="020F0502020204030204"/>
            </a:endParaRPr>
          </a:p>
        </p:txBody>
      </p:sp>
    </p:spTree>
    <p:extLst>
      <p:ext uri="{BB962C8B-B14F-4D97-AF65-F5344CB8AC3E}">
        <p14:creationId xmlns:p14="http://schemas.microsoft.com/office/powerpoint/2010/main" val="17202517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DCA0B-6971-C237-708F-586F3D0BCB8D}"/>
              </a:ext>
            </a:extLst>
          </p:cNvPr>
          <p:cNvSpPr>
            <a:spLocks noGrp="1"/>
          </p:cNvSpPr>
          <p:nvPr>
            <p:ph type="title"/>
          </p:nvPr>
        </p:nvSpPr>
        <p:spPr/>
        <p:txBody>
          <a:bodyPr lIns="91440" tIns="45720" rIns="91440" bIns="45720" anchor="ctr"/>
          <a:lstStyle/>
          <a:p>
            <a:r>
              <a:rPr lang="en-US">
                <a:ea typeface="+mj-lt"/>
                <a:cs typeface="+mj-lt"/>
              </a:rPr>
              <a:t>What Is Evidence of meeting the standard?</a:t>
            </a:r>
            <a:endParaRPr lang="en-US"/>
          </a:p>
        </p:txBody>
      </p:sp>
      <p:sp>
        <p:nvSpPr>
          <p:cNvPr id="3" name="Content Placeholder 2">
            <a:extLst>
              <a:ext uri="{FF2B5EF4-FFF2-40B4-BE49-F238E27FC236}">
                <a16:creationId xmlns:a16="http://schemas.microsoft.com/office/drawing/2014/main" id="{3C4594C5-B702-7A2C-1861-4E2867A08EB3}"/>
              </a:ext>
            </a:extLst>
          </p:cNvPr>
          <p:cNvSpPr>
            <a:spLocks noGrp="1"/>
          </p:cNvSpPr>
          <p:nvPr>
            <p:ph idx="1"/>
          </p:nvPr>
        </p:nvSpPr>
        <p:spPr/>
        <p:txBody>
          <a:bodyPr lIns="91440" tIns="45720" rIns="91440" bIns="45720" anchor="t">
            <a:normAutofit/>
          </a:bodyPr>
          <a:lstStyle/>
          <a:p>
            <a:r>
              <a:rPr lang="en-US"/>
              <a:t>Focus on the </a:t>
            </a:r>
            <a:r>
              <a:rPr lang="en-US" b="1"/>
              <a:t>what </a:t>
            </a:r>
            <a:r>
              <a:rPr lang="en-US"/>
              <a:t>and the </a:t>
            </a:r>
            <a:r>
              <a:rPr lang="en-US" b="1"/>
              <a:t>why</a:t>
            </a:r>
          </a:p>
          <a:p>
            <a:r>
              <a:rPr lang="en-US"/>
              <a:t>Consider its relevance and accuracy</a:t>
            </a:r>
          </a:p>
          <a:p>
            <a:r>
              <a:rPr lang="en-US"/>
              <a:t>Discuss its effectiveness </a:t>
            </a:r>
          </a:p>
          <a:p>
            <a:r>
              <a:rPr lang="en-US"/>
              <a:t>Where to improve</a:t>
            </a:r>
          </a:p>
        </p:txBody>
      </p:sp>
    </p:spTree>
    <p:extLst>
      <p:ext uri="{BB962C8B-B14F-4D97-AF65-F5344CB8AC3E}">
        <p14:creationId xmlns:p14="http://schemas.microsoft.com/office/powerpoint/2010/main" val="38560251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Evidence to Use</a:t>
            </a:r>
          </a:p>
        </p:txBody>
      </p:sp>
      <p:pic>
        <p:nvPicPr>
          <p:cNvPr id="5" name="Evidence_Us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79750" y="2193925"/>
            <a:ext cx="7154863" cy="4024313"/>
          </a:xfrm>
        </p:spPr>
      </p:pic>
    </p:spTree>
    <p:extLst>
      <p:ext uri="{BB962C8B-B14F-4D97-AF65-F5344CB8AC3E}">
        <p14:creationId xmlns:p14="http://schemas.microsoft.com/office/powerpoint/2010/main" val="2297711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55C4CB7-6FF9-024D-B2F4-7DB213FA8412}"/>
              </a:ext>
            </a:extLst>
          </p:cNvPr>
          <p:cNvSpPr txBox="1">
            <a:spLocks/>
          </p:cNvSpPr>
          <p:nvPr/>
        </p:nvSpPr>
        <p:spPr>
          <a:xfrm>
            <a:off x="4790154" y="2006602"/>
            <a:ext cx="2966147" cy="2195689"/>
          </a:xfrm>
          <a:prstGeom prst="rect">
            <a:avLst/>
          </a:prstGeom>
        </p:spPr>
        <p:txBody>
          <a:bodyPr vert="horz" lIns="91440" tIns="45720" rIns="91440" bIns="45720" rtlCol="0" anchor="t">
            <a:normAutofit/>
          </a:bodyPr>
          <a:lstStyle>
            <a:lvl1pPr marL="0" indent="0" algn="r" defTabSz="914400" rtl="0" eaLnBrk="1" latinLnBrk="0" hangingPunct="1">
              <a:lnSpc>
                <a:spcPct val="90000"/>
              </a:lnSpc>
              <a:spcBef>
                <a:spcPts val="1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C00000"/>
                </a:solidFill>
                <a:effectLst/>
                <a:uLnTx/>
                <a:uFillTx/>
                <a:latin typeface="Century Gothic" panose="020B0502020202020204"/>
                <a:ea typeface="+mn-ea"/>
                <a:cs typeface="+mn-cs"/>
              </a:rPr>
              <a:t>PART TWO</a:t>
            </a:r>
            <a:endParaRPr kumimoji="0" lang="en-US" sz="4000" b="0" i="0" u="none" strike="noStrike" kern="1200" cap="none" spc="0" normalizeH="0" baseline="0" noProof="0">
              <a:ln>
                <a:noFill/>
              </a:ln>
              <a:solidFill>
                <a:srgbClr val="C00000"/>
              </a:solidFill>
              <a:effectLst/>
              <a:uLnTx/>
              <a:uFillTx/>
              <a:latin typeface="Century Gothic" panose="020B0502020202020204"/>
              <a:ea typeface="+mn-ea"/>
              <a:cs typeface="Calibri"/>
            </a:endParaRPr>
          </a:p>
          <a:p>
            <a:pPr algn="ctr">
              <a:defRPr/>
            </a:pPr>
            <a:r>
              <a:rPr lang="en-US">
                <a:solidFill>
                  <a:schemeClr val="tx1"/>
                </a:solidFill>
                <a:latin typeface="Palatino Linotype" panose="02040502050505030304"/>
                <a:ea typeface="+mn-lt"/>
                <a:cs typeface="+mn-lt"/>
              </a:rPr>
              <a:t>Standard Team Logistics</a:t>
            </a:r>
            <a:endParaRPr lang="en-US" sz="2200" b="0" i="0" u="none" strike="noStrike" kern="1200" cap="none" spc="0" normalizeH="0" baseline="0" noProof="0">
              <a:ln>
                <a:noFill/>
              </a:ln>
              <a:solidFill>
                <a:schemeClr val="tx1"/>
              </a:solidFill>
              <a:effectLst/>
              <a:uLnTx/>
              <a:uFillTx/>
              <a:latin typeface="Palatino Linotype" panose="02040502050505030304"/>
              <a:cs typeface="Calibri" panose="020F0502020204030204"/>
            </a:endParaRPr>
          </a:p>
        </p:txBody>
      </p:sp>
      <p:sp>
        <p:nvSpPr>
          <p:cNvPr id="10" name="Content Placeholder 2">
            <a:extLst>
              <a:ext uri="{FF2B5EF4-FFF2-40B4-BE49-F238E27FC236}">
                <a16:creationId xmlns:a16="http://schemas.microsoft.com/office/drawing/2014/main" id="{3E42DAD6-53E5-644A-BB02-F47B9B33C732}"/>
              </a:ext>
            </a:extLst>
          </p:cNvPr>
          <p:cNvSpPr txBox="1">
            <a:spLocks/>
          </p:cNvSpPr>
          <p:nvPr/>
        </p:nvSpPr>
        <p:spPr>
          <a:xfrm>
            <a:off x="784657" y="2006602"/>
            <a:ext cx="3544786" cy="1910642"/>
          </a:xfrm>
          <a:prstGeom prst="rect">
            <a:avLst/>
          </a:prstGeom>
        </p:spPr>
        <p:txBody>
          <a:bodyPr vert="horz" lIns="91440" tIns="45720" rIns="91440" bIns="45720" rtlCol="0" anchor="t">
            <a:normAutofit/>
          </a:bodyPr>
          <a:lstStyle>
            <a:lvl1pPr marL="0" indent="0" algn="r" defTabSz="914400" rtl="0" eaLnBrk="1" latinLnBrk="0" hangingPunct="1">
              <a:lnSpc>
                <a:spcPct val="90000"/>
              </a:lnSpc>
              <a:spcBef>
                <a:spcPts val="1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300" b="0" i="0" u="none" strike="noStrike" kern="1200" cap="none" spc="0" normalizeH="0" baseline="0" noProof="0">
                <a:ln>
                  <a:noFill/>
                </a:ln>
                <a:solidFill>
                  <a:srgbClr val="C00000"/>
                </a:solidFill>
                <a:effectLst/>
                <a:uLnTx/>
                <a:uFillTx/>
                <a:latin typeface="Century Gothic" panose="020B0502020202020204"/>
                <a:ea typeface="+mn-ea"/>
                <a:cs typeface="+mn-cs"/>
              </a:rPr>
              <a:t>PART ONE</a:t>
            </a:r>
            <a:endParaRPr kumimoji="0" lang="en-US" sz="4300" b="0" i="0" u="none" strike="noStrike" kern="1200" cap="none" spc="0" normalizeH="0" baseline="0" noProof="0">
              <a:ln>
                <a:noFill/>
              </a:ln>
              <a:solidFill>
                <a:srgbClr val="C00000"/>
              </a:solidFill>
              <a:effectLst/>
              <a:uLnTx/>
              <a:uFillTx/>
              <a:latin typeface="Century Gothic" panose="020B0502020202020204"/>
              <a:ea typeface="+mn-ea"/>
              <a:cs typeface="Calibri"/>
            </a:endParaRPr>
          </a:p>
          <a:p>
            <a:pPr algn="ctr"/>
            <a:r>
              <a:rPr lang="en-US">
                <a:solidFill>
                  <a:schemeClr val="tx1"/>
                </a:solidFill>
                <a:ea typeface="+mn-lt"/>
                <a:cs typeface="+mn-lt"/>
              </a:rPr>
              <a:t>Accreditation Standards</a:t>
            </a:r>
            <a:endParaRPr lang="en-US">
              <a:solidFill>
                <a:schemeClr val="tx1"/>
              </a:solidFill>
            </a:endParaRPr>
          </a:p>
        </p:txBody>
      </p:sp>
      <p:cxnSp>
        <p:nvCxnSpPr>
          <p:cNvPr id="14" name="Straight Connector 13">
            <a:extLst>
              <a:ext uri="{FF2B5EF4-FFF2-40B4-BE49-F238E27FC236}">
                <a16:creationId xmlns:a16="http://schemas.microsoft.com/office/drawing/2014/main" id="{741648D3-2E99-C542-A8F2-0A48098C33FF}"/>
              </a:ext>
            </a:extLst>
          </p:cNvPr>
          <p:cNvCxnSpPr/>
          <p:nvPr/>
        </p:nvCxnSpPr>
        <p:spPr>
          <a:xfrm>
            <a:off x="4467122" y="1258406"/>
            <a:ext cx="0" cy="3556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E55C4CB7-6FF9-024D-B2F4-7DB213FA8412}"/>
              </a:ext>
            </a:extLst>
          </p:cNvPr>
          <p:cNvSpPr txBox="1">
            <a:spLocks/>
          </p:cNvSpPr>
          <p:nvPr/>
        </p:nvSpPr>
        <p:spPr>
          <a:xfrm>
            <a:off x="8285057" y="2006601"/>
            <a:ext cx="2966147" cy="2195689"/>
          </a:xfrm>
          <a:prstGeom prst="rect">
            <a:avLst/>
          </a:prstGeom>
        </p:spPr>
        <p:txBody>
          <a:bodyPr vert="horz" lIns="91440" tIns="45720" rIns="91440" bIns="45720" rtlCol="0" anchor="t">
            <a:normAutofit/>
          </a:bodyPr>
          <a:lstStyle>
            <a:lvl1pPr marL="0" indent="0" algn="r" defTabSz="914400" rtl="0" eaLnBrk="1" latinLnBrk="0" hangingPunct="1">
              <a:lnSpc>
                <a:spcPct val="90000"/>
              </a:lnSpc>
              <a:spcBef>
                <a:spcPts val="1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C00000"/>
                </a:solidFill>
                <a:effectLst/>
                <a:uLnTx/>
                <a:uFillTx/>
                <a:latin typeface="Century Gothic" panose="020B0502020202020204"/>
                <a:ea typeface="+mn-ea"/>
                <a:cs typeface="+mn-cs"/>
              </a:rPr>
              <a:t>PART THREE</a:t>
            </a:r>
            <a:endParaRPr kumimoji="0" lang="en-US" sz="4000" b="0" i="0" u="none" strike="noStrike" kern="1200" cap="none" spc="0" normalizeH="0" baseline="0" noProof="0">
              <a:ln>
                <a:noFill/>
              </a:ln>
              <a:solidFill>
                <a:srgbClr val="C00000"/>
              </a:solidFill>
              <a:effectLst/>
              <a:uLnTx/>
              <a:uFillTx/>
              <a:latin typeface="Century Gothic" panose="020B0502020202020204"/>
              <a:ea typeface="+mn-ea"/>
              <a:cs typeface="Calibri"/>
            </a:endParaRPr>
          </a:p>
          <a:p>
            <a:pPr algn="ctr">
              <a:defRPr/>
            </a:pPr>
            <a:r>
              <a:rPr lang="en-US">
                <a:solidFill>
                  <a:schemeClr val="tx1"/>
                </a:solidFill>
                <a:latin typeface="Palatino Linotype" panose="02040502050505030304"/>
                <a:cs typeface="Calibri" panose="020F0502020204030204"/>
              </a:rPr>
              <a:t>Evidence Gathering</a:t>
            </a:r>
            <a:endParaRPr lang="en-US">
              <a:solidFill>
                <a:schemeClr val="tx1"/>
              </a:solidFill>
            </a:endParaRPr>
          </a:p>
        </p:txBody>
      </p:sp>
      <p:cxnSp>
        <p:nvCxnSpPr>
          <p:cNvPr id="6" name="Straight Connector 5">
            <a:extLst>
              <a:ext uri="{FF2B5EF4-FFF2-40B4-BE49-F238E27FC236}">
                <a16:creationId xmlns:a16="http://schemas.microsoft.com/office/drawing/2014/main" id="{741648D3-2E99-C542-A8F2-0A48098C33FF}"/>
              </a:ext>
            </a:extLst>
          </p:cNvPr>
          <p:cNvCxnSpPr/>
          <p:nvPr/>
        </p:nvCxnSpPr>
        <p:spPr>
          <a:xfrm>
            <a:off x="8067057" y="1258406"/>
            <a:ext cx="0" cy="3556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620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ormAutofit/>
          </a:bodyPr>
          <a:lstStyle/>
          <a:p>
            <a:r>
              <a:rPr lang="en-US"/>
              <a:t>Evidence Gathering Activity</a:t>
            </a:r>
          </a:p>
        </p:txBody>
      </p:sp>
    </p:spTree>
    <p:extLst>
      <p:ext uri="{BB962C8B-B14F-4D97-AF65-F5344CB8AC3E}">
        <p14:creationId xmlns:p14="http://schemas.microsoft.com/office/powerpoint/2010/main" val="42530020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Activity Directions</a:t>
            </a:r>
          </a:p>
        </p:txBody>
      </p:sp>
      <p:sp>
        <p:nvSpPr>
          <p:cNvPr id="3" name="Content Placeholder 2"/>
          <p:cNvSpPr>
            <a:spLocks noGrp="1"/>
          </p:cNvSpPr>
          <p:nvPr>
            <p:ph idx="1"/>
          </p:nvPr>
        </p:nvSpPr>
        <p:spPr/>
        <p:txBody>
          <a:bodyPr lIns="91440" tIns="45720" rIns="91440" bIns="45720" anchor="t">
            <a:normAutofit/>
          </a:bodyPr>
          <a:lstStyle/>
          <a:p>
            <a:r>
              <a:rPr lang="en"/>
              <a:t>Standard Team Break out groups</a:t>
            </a:r>
          </a:p>
          <a:p>
            <a:r>
              <a:rPr lang="en"/>
              <a:t>Return to Standard crosswalk spreadsheet (accessible through Canvas if you've closed your tab)</a:t>
            </a:r>
          </a:p>
          <a:p>
            <a:pPr marL="0" indent="0">
              <a:buNone/>
            </a:pPr>
            <a:endParaRPr lang="en" b="1"/>
          </a:p>
        </p:txBody>
      </p:sp>
    </p:spTree>
    <p:extLst>
      <p:ext uri="{BB962C8B-B14F-4D97-AF65-F5344CB8AC3E}">
        <p14:creationId xmlns:p14="http://schemas.microsoft.com/office/powerpoint/2010/main" val="13899780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68AB6-5BDE-2C98-A56E-93ACE4652BAB}"/>
              </a:ext>
            </a:extLst>
          </p:cNvPr>
          <p:cNvSpPr>
            <a:spLocks noGrp="1"/>
          </p:cNvSpPr>
          <p:nvPr>
            <p:ph type="title"/>
          </p:nvPr>
        </p:nvSpPr>
        <p:spPr>
          <a:xfrm>
            <a:off x="685800" y="639315"/>
            <a:ext cx="9062813" cy="1293028"/>
          </a:xfrm>
        </p:spPr>
        <p:txBody>
          <a:bodyPr lIns="91440" tIns="45720" rIns="91440" bIns="45720" anchor="ctr"/>
          <a:lstStyle/>
          <a:p>
            <a:r>
              <a:rPr lang="en-US"/>
              <a:t>Evidence Gathering Structure</a:t>
            </a:r>
          </a:p>
        </p:txBody>
      </p:sp>
      <p:sp>
        <p:nvSpPr>
          <p:cNvPr id="3" name="Content Placeholder 2">
            <a:extLst>
              <a:ext uri="{FF2B5EF4-FFF2-40B4-BE49-F238E27FC236}">
                <a16:creationId xmlns:a16="http://schemas.microsoft.com/office/drawing/2014/main" id="{950510BF-3ABD-7DCB-41ED-38346436A27C}"/>
              </a:ext>
            </a:extLst>
          </p:cNvPr>
          <p:cNvSpPr>
            <a:spLocks noGrp="1"/>
          </p:cNvSpPr>
          <p:nvPr>
            <p:ph idx="1"/>
          </p:nvPr>
        </p:nvSpPr>
        <p:spPr>
          <a:xfrm>
            <a:off x="685800" y="2194560"/>
            <a:ext cx="11234691" cy="4024125"/>
          </a:xfrm>
        </p:spPr>
        <p:txBody>
          <a:bodyPr lIns="91440" tIns="45720" rIns="91440" bIns="45720" anchor="t">
            <a:normAutofit/>
          </a:bodyPr>
          <a:lstStyle/>
          <a:p>
            <a:r>
              <a:rPr lang="en-US"/>
              <a:t>Possible sources of evidence</a:t>
            </a:r>
          </a:p>
          <a:p>
            <a:r>
              <a:rPr lang="en-US"/>
              <a:t>Main evidence to cite—what is representative?</a:t>
            </a:r>
          </a:p>
          <a:p>
            <a:r>
              <a:rPr lang="en-US"/>
              <a:t>Why this evidence? </a:t>
            </a:r>
          </a:p>
          <a:p>
            <a:pPr lvl="3">
              <a:spcAft>
                <a:spcPts val="0"/>
              </a:spcAft>
            </a:pPr>
            <a:r>
              <a:rPr lang="en-US"/>
              <a:t>What's the good story here?</a:t>
            </a:r>
          </a:p>
          <a:p>
            <a:r>
              <a:rPr lang="en-US"/>
              <a:t>Is evidence timely, accurate, effective?</a:t>
            </a:r>
          </a:p>
        </p:txBody>
      </p:sp>
    </p:spTree>
    <p:extLst>
      <p:ext uri="{BB962C8B-B14F-4D97-AF65-F5344CB8AC3E}">
        <p14:creationId xmlns:p14="http://schemas.microsoft.com/office/powerpoint/2010/main" val="13919121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4EB48-178D-0679-6ADA-11201CD8DA5A}"/>
              </a:ext>
            </a:extLst>
          </p:cNvPr>
          <p:cNvSpPr>
            <a:spLocks noGrp="1"/>
          </p:cNvSpPr>
          <p:nvPr>
            <p:ph type="title"/>
          </p:nvPr>
        </p:nvSpPr>
        <p:spPr/>
        <p:txBody>
          <a:bodyPr lIns="91440" tIns="45720" rIns="91440" bIns="45720" anchor="ctr"/>
          <a:lstStyle/>
          <a:p>
            <a:r>
              <a:rPr lang="en-US"/>
              <a:t>Don't Freak Out</a:t>
            </a:r>
          </a:p>
        </p:txBody>
      </p:sp>
      <p:sp>
        <p:nvSpPr>
          <p:cNvPr id="3" name="Content Placeholder 2">
            <a:extLst>
              <a:ext uri="{FF2B5EF4-FFF2-40B4-BE49-F238E27FC236}">
                <a16:creationId xmlns:a16="http://schemas.microsoft.com/office/drawing/2014/main" id="{35531E1B-1B05-A543-2501-BF5C8DD3218C}"/>
              </a:ext>
            </a:extLst>
          </p:cNvPr>
          <p:cNvSpPr>
            <a:spLocks noGrp="1"/>
          </p:cNvSpPr>
          <p:nvPr>
            <p:ph idx="1"/>
          </p:nvPr>
        </p:nvSpPr>
        <p:spPr/>
        <p:txBody>
          <a:bodyPr lIns="91440" tIns="45720" rIns="91440" bIns="45720" anchor="t">
            <a:normAutofit/>
          </a:bodyPr>
          <a:lstStyle/>
          <a:p>
            <a:r>
              <a:rPr lang="en-US"/>
              <a:t>Not all cells need to be completed</a:t>
            </a:r>
          </a:p>
          <a:p>
            <a:r>
              <a:rPr lang="en-US"/>
              <a:t>You will have questions</a:t>
            </a:r>
          </a:p>
          <a:p>
            <a:pPr lvl="3"/>
            <a:r>
              <a:rPr lang="en-US"/>
              <a:t>Communicate with your team leads via Canvas</a:t>
            </a:r>
          </a:p>
          <a:p>
            <a:pPr lvl="3"/>
            <a:r>
              <a:rPr lang="en-US"/>
              <a:t>Team leads will work with Editors to clarify</a:t>
            </a:r>
          </a:p>
          <a:p>
            <a:r>
              <a:rPr lang="en-US"/>
              <a:t>Remember it's a long weekend!</a:t>
            </a:r>
          </a:p>
          <a:p>
            <a:endParaRPr lang="en-US"/>
          </a:p>
        </p:txBody>
      </p:sp>
    </p:spTree>
    <p:extLst>
      <p:ext uri="{BB962C8B-B14F-4D97-AF65-F5344CB8AC3E}">
        <p14:creationId xmlns:p14="http://schemas.microsoft.com/office/powerpoint/2010/main" val="24792393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Next </a:t>
            </a:r>
            <a:r>
              <a:rPr lang="en-US" err="1"/>
              <a:t>StePs</a:t>
            </a:r>
            <a:r>
              <a:rPr lang="en-US"/>
              <a:t>/Wrap up</a:t>
            </a:r>
          </a:p>
        </p:txBody>
      </p:sp>
      <p:sp>
        <p:nvSpPr>
          <p:cNvPr id="3" name="Content Placeholder 2"/>
          <p:cNvSpPr>
            <a:spLocks noGrp="1"/>
          </p:cNvSpPr>
          <p:nvPr>
            <p:ph idx="1"/>
          </p:nvPr>
        </p:nvSpPr>
        <p:spPr/>
        <p:txBody>
          <a:bodyPr lIns="91440" tIns="45720" rIns="91440" bIns="45720" anchor="t">
            <a:normAutofit/>
          </a:bodyPr>
          <a:lstStyle/>
          <a:p>
            <a:r>
              <a:rPr lang="en-US"/>
              <a:t>Call out for Faculty Teams Leads/Lead Writers</a:t>
            </a:r>
          </a:p>
          <a:p>
            <a:r>
              <a:rPr lang="en-US"/>
              <a:t>Application deadline: June 3, 2022</a:t>
            </a:r>
          </a:p>
          <a:p>
            <a:r>
              <a:rPr lang="en-US"/>
              <a:t>Meeting w/Team Leads before end of June</a:t>
            </a:r>
          </a:p>
          <a:p>
            <a:r>
              <a:rPr lang="en-US"/>
              <a:t>Teams will meet regularly in the fall</a:t>
            </a:r>
          </a:p>
        </p:txBody>
      </p:sp>
    </p:spTree>
    <p:extLst>
      <p:ext uri="{BB962C8B-B14F-4D97-AF65-F5344CB8AC3E}">
        <p14:creationId xmlns:p14="http://schemas.microsoft.com/office/powerpoint/2010/main" val="42388259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ormAutofit/>
          </a:bodyPr>
          <a:lstStyle/>
          <a:p>
            <a:r>
              <a:rPr lang="en-US"/>
              <a:t>END</a:t>
            </a:r>
          </a:p>
        </p:txBody>
      </p:sp>
    </p:spTree>
    <p:extLst>
      <p:ext uri="{BB962C8B-B14F-4D97-AF65-F5344CB8AC3E}">
        <p14:creationId xmlns:p14="http://schemas.microsoft.com/office/powerpoint/2010/main" val="1776202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859B3DB-6663-634C-A152-69311DC73CE8}"/>
              </a:ext>
            </a:extLst>
          </p:cNvPr>
          <p:cNvSpPr txBox="1">
            <a:spLocks/>
          </p:cNvSpPr>
          <p:nvPr/>
        </p:nvSpPr>
        <p:spPr>
          <a:xfrm>
            <a:off x="3412068" y="2085623"/>
            <a:ext cx="5367864" cy="1989665"/>
          </a:xfrm>
          <a:prstGeom prst="rect">
            <a:avLst/>
          </a:prstGeom>
        </p:spPr>
        <p:txBody>
          <a:bodyPr vert="horz" lIns="91440" tIns="45720" rIns="91440" bIns="45720" rtlCol="0" anchor="t">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6000">
                <a:solidFill>
                  <a:srgbClr val="C00000"/>
                </a:solidFill>
                <a:latin typeface="+mj-lt"/>
              </a:rPr>
              <a:t>PART ONE</a:t>
            </a:r>
            <a:endParaRPr lang="en-US" sz="6000">
              <a:solidFill>
                <a:srgbClr val="C00000"/>
              </a:solidFill>
              <a:latin typeface="+mj-lt"/>
              <a:cs typeface="Calibri"/>
            </a:endParaRPr>
          </a:p>
          <a:p>
            <a:pPr algn="ctr"/>
            <a:r>
              <a:rPr lang="en-US" sz="4000">
                <a:solidFill>
                  <a:schemeClr val="tx1"/>
                </a:solidFill>
                <a:latin typeface="+mj-lt"/>
              </a:rPr>
              <a:t>Accreditation Standards</a:t>
            </a:r>
            <a:endParaRPr lang="en-US" sz="4000">
              <a:solidFill>
                <a:schemeClr val="tx1"/>
              </a:solidFill>
              <a:latin typeface="+mj-lt"/>
              <a:cs typeface="Calibri" panose="020F0502020204030204"/>
            </a:endParaRPr>
          </a:p>
        </p:txBody>
      </p:sp>
    </p:spTree>
    <p:extLst>
      <p:ext uri="{BB962C8B-B14F-4D97-AF65-F5344CB8AC3E}">
        <p14:creationId xmlns:p14="http://schemas.microsoft.com/office/powerpoint/2010/main" val="584276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84AF-593F-0D44-A1FB-9A52DA88AED2}"/>
              </a:ext>
            </a:extLst>
          </p:cNvPr>
          <p:cNvSpPr>
            <a:spLocks noGrp="1"/>
          </p:cNvSpPr>
          <p:nvPr>
            <p:ph type="title"/>
          </p:nvPr>
        </p:nvSpPr>
        <p:spPr>
          <a:xfrm>
            <a:off x="1542361" y="899894"/>
            <a:ext cx="10040039" cy="781391"/>
          </a:xfrm>
          <a:prstGeom prst="rect">
            <a:avLst/>
          </a:prstGeom>
        </p:spPr>
        <p:txBody>
          <a:bodyPr/>
          <a:lstStyle/>
          <a:p>
            <a:pPr algn="ctr"/>
            <a:r>
              <a:rPr lang="en-US" sz="3600"/>
              <a:t>Standards of Institutional Practice</a:t>
            </a:r>
            <a:br>
              <a:rPr lang="en-US"/>
            </a:br>
            <a:endParaRPr lang="en-US"/>
          </a:p>
        </p:txBody>
      </p:sp>
      <p:sp>
        <p:nvSpPr>
          <p:cNvPr id="5" name="Rectangle 4">
            <a:extLst>
              <a:ext uri="{FF2B5EF4-FFF2-40B4-BE49-F238E27FC236}">
                <a16:creationId xmlns:a16="http://schemas.microsoft.com/office/drawing/2014/main" id="{E8298FCE-111F-8B47-889D-F344802686FB}"/>
              </a:ext>
            </a:extLst>
          </p:cNvPr>
          <p:cNvSpPr/>
          <p:nvPr/>
        </p:nvSpPr>
        <p:spPr>
          <a:xfrm>
            <a:off x="954903" y="1735278"/>
            <a:ext cx="2546391" cy="4222473"/>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a:t>
            </a:r>
          </a:p>
          <a:p>
            <a:pPr algn="ctr"/>
            <a:r>
              <a:rPr lang="en-US" sz="1600" b="1">
                <a:solidFill>
                  <a:schemeClr val="tx1"/>
                </a:solidFill>
              </a:rPr>
              <a:t>Mission, Academic Quality and Institutional Effectiveness, &amp; Integrity</a:t>
            </a:r>
          </a:p>
          <a:p>
            <a:pPr algn="ctr"/>
            <a:endParaRPr lang="en-US" b="1">
              <a:solidFill>
                <a:srgbClr val="000000"/>
              </a:solidFill>
            </a:endParaRPr>
          </a:p>
          <a:p>
            <a:pPr algn="ctr"/>
            <a:r>
              <a:rPr lang="en-US" b="1">
                <a:solidFill>
                  <a:srgbClr val="C00000"/>
                </a:solidFill>
              </a:rPr>
              <a:t>A. Mission</a:t>
            </a:r>
          </a:p>
          <a:p>
            <a:pPr algn="ctr"/>
            <a:br>
              <a:rPr lang="en-US" b="1"/>
            </a:br>
            <a:r>
              <a:rPr lang="en-US" b="1">
                <a:solidFill>
                  <a:srgbClr val="C00000"/>
                </a:solidFill>
              </a:rPr>
              <a:t>B. Assuring Academic Quality &amp; Institutional Effectiveness</a:t>
            </a:r>
          </a:p>
          <a:p>
            <a:pPr algn="ctr"/>
            <a:br>
              <a:rPr lang="en-US" b="1"/>
            </a:br>
            <a:r>
              <a:rPr lang="en-US" b="1">
                <a:solidFill>
                  <a:srgbClr val="C00000"/>
                </a:solidFill>
              </a:rPr>
              <a:t> C. Institutional </a:t>
            </a:r>
          </a:p>
          <a:p>
            <a:pPr algn="ctr"/>
            <a:r>
              <a:rPr lang="en-US" b="1">
                <a:solidFill>
                  <a:srgbClr val="C00000"/>
                </a:solidFill>
              </a:rPr>
              <a:t>Integrity </a:t>
            </a:r>
          </a:p>
        </p:txBody>
      </p:sp>
      <p:cxnSp>
        <p:nvCxnSpPr>
          <p:cNvPr id="7" name="Straight Connector 6">
            <a:extLst>
              <a:ext uri="{FF2B5EF4-FFF2-40B4-BE49-F238E27FC236}">
                <a16:creationId xmlns:a16="http://schemas.microsoft.com/office/drawing/2014/main" id="{15967381-A782-D740-9648-B179FBCCF248}"/>
              </a:ext>
            </a:extLst>
          </p:cNvPr>
          <p:cNvCxnSpPr/>
          <p:nvPr/>
        </p:nvCxnSpPr>
        <p:spPr>
          <a:xfrm>
            <a:off x="1226901" y="3713177"/>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542D148-1E4E-0642-B68F-56EE3B226B74}"/>
              </a:ext>
            </a:extLst>
          </p:cNvPr>
          <p:cNvCxnSpPr/>
          <p:nvPr/>
        </p:nvCxnSpPr>
        <p:spPr>
          <a:xfrm>
            <a:off x="1226901" y="5089008"/>
            <a:ext cx="2002391"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C4ED999-E112-F842-824A-5CAAC50C91F3}"/>
              </a:ext>
            </a:extLst>
          </p:cNvPr>
          <p:cNvSpPr/>
          <p:nvPr/>
        </p:nvSpPr>
        <p:spPr>
          <a:xfrm>
            <a:off x="9214705" y="1735278"/>
            <a:ext cx="2546391" cy="4199613"/>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IV</a:t>
            </a:r>
          </a:p>
          <a:p>
            <a:pPr algn="ctr"/>
            <a:r>
              <a:rPr lang="en-US" sz="1600" b="1">
                <a:solidFill>
                  <a:schemeClr val="tx1"/>
                </a:solidFill>
              </a:rPr>
              <a:t>Leadership &amp; Governance</a:t>
            </a:r>
          </a:p>
          <a:p>
            <a:pPr algn="ctr"/>
            <a:endParaRPr lang="en-US" b="1">
              <a:solidFill>
                <a:srgbClr val="000000"/>
              </a:solidFill>
            </a:endParaRPr>
          </a:p>
          <a:p>
            <a:pPr algn="ctr"/>
            <a:r>
              <a:rPr lang="en-US" b="1">
                <a:solidFill>
                  <a:srgbClr val="C00000"/>
                </a:solidFill>
              </a:rPr>
              <a:t>A. Decision-Making Roles &amp; Processes</a:t>
            </a:r>
            <a:br>
              <a:rPr lang="en-US" b="1"/>
            </a:br>
            <a:endParaRPr lang="en-US" b="1">
              <a:solidFill>
                <a:srgbClr val="C00000"/>
              </a:solidFill>
            </a:endParaRPr>
          </a:p>
          <a:p>
            <a:pPr algn="ctr"/>
            <a:r>
              <a:rPr lang="en-US" b="1">
                <a:solidFill>
                  <a:srgbClr val="C00000"/>
                </a:solidFill>
              </a:rPr>
              <a:t>B. Chief Executive Officer</a:t>
            </a:r>
          </a:p>
          <a:p>
            <a:pPr algn="ctr"/>
            <a:endParaRPr lang="en-US" b="1">
              <a:solidFill>
                <a:srgbClr val="C00000"/>
              </a:solidFill>
            </a:endParaRPr>
          </a:p>
          <a:p>
            <a:pPr algn="ctr"/>
            <a:r>
              <a:rPr lang="en-US" b="1">
                <a:solidFill>
                  <a:srgbClr val="C00000"/>
                </a:solidFill>
              </a:rPr>
              <a:t>C. Governing Board</a:t>
            </a:r>
          </a:p>
          <a:p>
            <a:pPr algn="ctr"/>
            <a:endParaRPr lang="en-US" b="1">
              <a:solidFill>
                <a:srgbClr val="C00000"/>
              </a:solidFill>
            </a:endParaRPr>
          </a:p>
          <a:p>
            <a:pPr algn="ctr"/>
            <a:r>
              <a:rPr lang="en-US" b="1">
                <a:solidFill>
                  <a:srgbClr val="C00000"/>
                </a:solidFill>
              </a:rPr>
              <a:t>D. Multi-College Districts</a:t>
            </a:r>
          </a:p>
        </p:txBody>
      </p:sp>
      <p:cxnSp>
        <p:nvCxnSpPr>
          <p:cNvPr id="28" name="Straight Connector 27">
            <a:extLst>
              <a:ext uri="{FF2B5EF4-FFF2-40B4-BE49-F238E27FC236}">
                <a16:creationId xmlns:a16="http://schemas.microsoft.com/office/drawing/2014/main" id="{34FBC076-96D1-AA41-B23D-2C284EE16BAC}"/>
              </a:ext>
            </a:extLst>
          </p:cNvPr>
          <p:cNvCxnSpPr/>
          <p:nvPr/>
        </p:nvCxnSpPr>
        <p:spPr>
          <a:xfrm>
            <a:off x="9464128" y="3517918"/>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3377A1-FC76-434C-9085-A04C2698D44B}"/>
              </a:ext>
            </a:extLst>
          </p:cNvPr>
          <p:cNvCxnSpPr/>
          <p:nvPr/>
        </p:nvCxnSpPr>
        <p:spPr>
          <a:xfrm>
            <a:off x="9464128" y="4349340"/>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57778D7-7B20-DF40-9F93-CBDBB2689131}"/>
              </a:ext>
            </a:extLst>
          </p:cNvPr>
          <p:cNvCxnSpPr/>
          <p:nvPr/>
        </p:nvCxnSpPr>
        <p:spPr>
          <a:xfrm>
            <a:off x="9464128" y="4911358"/>
            <a:ext cx="2002391"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DE880EB-ED5D-D444-9F82-3FF442994692}"/>
              </a:ext>
            </a:extLst>
          </p:cNvPr>
          <p:cNvSpPr/>
          <p:nvPr/>
        </p:nvSpPr>
        <p:spPr>
          <a:xfrm>
            <a:off x="6501812" y="1738569"/>
            <a:ext cx="2546391" cy="4219182"/>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III</a:t>
            </a:r>
          </a:p>
          <a:p>
            <a:pPr algn="ctr"/>
            <a:r>
              <a:rPr lang="en-US" sz="1600" b="1">
                <a:solidFill>
                  <a:schemeClr val="tx1"/>
                </a:solidFill>
              </a:rPr>
              <a:t>Resources</a:t>
            </a:r>
          </a:p>
          <a:p>
            <a:pPr algn="ctr"/>
            <a:endParaRPr lang="en-US" b="1">
              <a:solidFill>
                <a:srgbClr val="000000"/>
              </a:solidFill>
            </a:endParaRPr>
          </a:p>
          <a:p>
            <a:pPr algn="ctr"/>
            <a:r>
              <a:rPr lang="en-US" b="1">
                <a:solidFill>
                  <a:srgbClr val="C00000"/>
                </a:solidFill>
              </a:rPr>
              <a:t>A. Human Resources</a:t>
            </a:r>
          </a:p>
          <a:p>
            <a:pPr algn="ctr"/>
            <a:endParaRPr lang="en-US" b="1">
              <a:solidFill>
                <a:srgbClr val="C00000"/>
              </a:solidFill>
            </a:endParaRPr>
          </a:p>
          <a:p>
            <a:pPr algn="ctr"/>
            <a:br>
              <a:rPr lang="en-US" b="1"/>
            </a:br>
            <a:r>
              <a:rPr lang="en-US" b="1">
                <a:solidFill>
                  <a:srgbClr val="C00000"/>
                </a:solidFill>
              </a:rPr>
              <a:t>B. Physical Resources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C. Technology Resources</a:t>
            </a:r>
          </a:p>
          <a:p>
            <a:pPr algn="ctr"/>
            <a:endParaRPr lang="en-US" b="1">
              <a:solidFill>
                <a:srgbClr val="C00000"/>
              </a:solidFill>
            </a:endParaRPr>
          </a:p>
          <a:p>
            <a:pPr algn="ctr"/>
            <a:r>
              <a:rPr lang="en-US" b="1">
                <a:solidFill>
                  <a:srgbClr val="C00000"/>
                </a:solidFill>
              </a:rPr>
              <a:t> D. Financial Resources</a:t>
            </a:r>
          </a:p>
        </p:txBody>
      </p:sp>
      <p:sp>
        <p:nvSpPr>
          <p:cNvPr id="40" name="Rectangle 39">
            <a:extLst>
              <a:ext uri="{FF2B5EF4-FFF2-40B4-BE49-F238E27FC236}">
                <a16:creationId xmlns:a16="http://schemas.microsoft.com/office/drawing/2014/main" id="{0D08EA16-66E0-A249-9587-0CE6229D7A7A}"/>
              </a:ext>
            </a:extLst>
          </p:cNvPr>
          <p:cNvSpPr/>
          <p:nvPr/>
        </p:nvSpPr>
        <p:spPr>
          <a:xfrm>
            <a:off x="3748224" y="1738569"/>
            <a:ext cx="2546391" cy="4219182"/>
          </a:xfrm>
          <a:prstGeom prst="rect">
            <a:avLst/>
          </a:prstGeom>
          <a:solidFill>
            <a:srgbClr val="FFC82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chemeClr val="tx1"/>
                </a:solidFill>
              </a:rPr>
              <a:t>STANDARD II</a:t>
            </a:r>
          </a:p>
          <a:p>
            <a:pPr algn="ctr"/>
            <a:r>
              <a:rPr lang="en-US" sz="1600" b="1">
                <a:solidFill>
                  <a:schemeClr val="tx1"/>
                </a:solidFill>
              </a:rPr>
              <a:t>Student Learning Programs &amp; Support Services</a:t>
            </a:r>
          </a:p>
          <a:p>
            <a:pPr algn="ctr"/>
            <a:endParaRPr lang="en-US" b="1">
              <a:solidFill>
                <a:srgbClr val="000000"/>
              </a:solidFill>
            </a:endParaRPr>
          </a:p>
          <a:p>
            <a:pPr algn="ctr"/>
            <a:r>
              <a:rPr lang="en-US" b="1">
                <a:solidFill>
                  <a:srgbClr val="C00000"/>
                </a:solidFill>
              </a:rPr>
              <a:t>A. Instructional Programs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B. Library &amp; Learning Support Services</a:t>
            </a:r>
          </a:p>
          <a:p>
            <a:pPr algn="ctr"/>
            <a:endParaRPr lang="en-US" b="1">
              <a:solidFill>
                <a:srgbClr val="C00000"/>
              </a:solidFill>
            </a:endParaRPr>
          </a:p>
          <a:p>
            <a:pPr algn="ctr"/>
            <a:endParaRPr lang="en-US" b="1">
              <a:solidFill>
                <a:srgbClr val="C00000"/>
              </a:solidFill>
            </a:endParaRPr>
          </a:p>
          <a:p>
            <a:pPr algn="ctr"/>
            <a:r>
              <a:rPr lang="en-US" b="1">
                <a:solidFill>
                  <a:srgbClr val="C00000"/>
                </a:solidFill>
              </a:rPr>
              <a:t>C. Student Support Services</a:t>
            </a:r>
          </a:p>
        </p:txBody>
      </p:sp>
      <p:cxnSp>
        <p:nvCxnSpPr>
          <p:cNvPr id="41" name="Straight Connector 40">
            <a:extLst>
              <a:ext uri="{FF2B5EF4-FFF2-40B4-BE49-F238E27FC236}">
                <a16:creationId xmlns:a16="http://schemas.microsoft.com/office/drawing/2014/main" id="{4C022DB2-A09C-3647-8148-4144B8ACC53D}"/>
              </a:ext>
            </a:extLst>
          </p:cNvPr>
          <p:cNvCxnSpPr/>
          <p:nvPr/>
        </p:nvCxnSpPr>
        <p:spPr>
          <a:xfrm>
            <a:off x="4026546" y="4993146"/>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1F6F47F-C0DB-4440-B12E-F9C284679EEC}"/>
              </a:ext>
            </a:extLst>
          </p:cNvPr>
          <p:cNvCxnSpPr/>
          <p:nvPr/>
        </p:nvCxnSpPr>
        <p:spPr>
          <a:xfrm>
            <a:off x="4026546" y="3830338"/>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EF398F-3001-9C4A-B58C-6696AFAE20CE}"/>
              </a:ext>
            </a:extLst>
          </p:cNvPr>
          <p:cNvCxnSpPr/>
          <p:nvPr/>
        </p:nvCxnSpPr>
        <p:spPr>
          <a:xfrm>
            <a:off x="6769747" y="3076857"/>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A9B0AE9-D058-574C-A970-C18D1A3FE49A}"/>
              </a:ext>
            </a:extLst>
          </p:cNvPr>
          <p:cNvCxnSpPr/>
          <p:nvPr/>
        </p:nvCxnSpPr>
        <p:spPr>
          <a:xfrm>
            <a:off x="6769747" y="3977630"/>
            <a:ext cx="2002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11A85CC-7CBA-AA4F-9784-FB57CE3A4396}"/>
              </a:ext>
            </a:extLst>
          </p:cNvPr>
          <p:cNvCxnSpPr/>
          <p:nvPr/>
        </p:nvCxnSpPr>
        <p:spPr>
          <a:xfrm>
            <a:off x="6769747" y="4954038"/>
            <a:ext cx="2002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266180"/>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{C7B4C1F3-0A49-8544-897C-9FC017B081B8}tf10001079</Template>
  <TotalTime>0</TotalTime>
  <Words>2781</Words>
  <Application>Microsoft Macintosh PowerPoint</Application>
  <PresentationFormat>Widescreen</PresentationFormat>
  <Paragraphs>883</Paragraphs>
  <Slides>75</Slides>
  <Notes>67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Arial</vt:lpstr>
      <vt:lpstr>Arial,Sans-Serif</vt:lpstr>
      <vt:lpstr>Calibri</vt:lpstr>
      <vt:lpstr>Century Gothic</vt:lpstr>
      <vt:lpstr>Palatino Linotype</vt:lpstr>
      <vt:lpstr>Roboto</vt:lpstr>
      <vt:lpstr>Vapor Trail</vt:lpstr>
      <vt:lpstr>PowerPoint Presentation</vt:lpstr>
      <vt:lpstr>Welcome Happy Friday Happy Long Weekend</vt:lpstr>
      <vt:lpstr>Introductions</vt:lpstr>
      <vt:lpstr>Sometimes it’s the journey that teaches you a lot about the Destination</vt:lpstr>
      <vt:lpstr>Group discussion guidelines</vt:lpstr>
      <vt:lpstr>Accreditation Ecosystem</vt:lpstr>
      <vt:lpstr>PowerPoint Presentation</vt:lpstr>
      <vt:lpstr>PowerPoint Presentation</vt:lpstr>
      <vt:lpstr>Standards of Institutional Practice </vt:lpstr>
      <vt:lpstr>Interpreting Individual Standards</vt:lpstr>
      <vt:lpstr>Interpreting Individual Standards</vt:lpstr>
      <vt:lpstr>Standards of Institutional Practice </vt:lpstr>
      <vt:lpstr>Interpreting Individual Standards</vt:lpstr>
      <vt:lpstr>Interpreting Individual Standards</vt:lpstr>
      <vt:lpstr>Standards of Institutional Practice </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the Standards</vt:lpstr>
      <vt:lpstr>Interpreting the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Interpreting Individual Standards</vt:lpstr>
      <vt:lpstr>STANDARD Activity</vt:lpstr>
      <vt:lpstr>Activity Directions</vt:lpstr>
      <vt:lpstr>Standards of Institutional Practice </vt:lpstr>
      <vt:lpstr>BREAK</vt:lpstr>
      <vt:lpstr>PowerPoint Presentation</vt:lpstr>
      <vt:lpstr>Operations &amp; Logistics</vt:lpstr>
      <vt:lpstr>CANVAS DEMO</vt:lpstr>
      <vt:lpstr>BREAK</vt:lpstr>
      <vt:lpstr>PowerPoint Presentation</vt:lpstr>
      <vt:lpstr>What Is Evidence of meeting the standard?</vt:lpstr>
      <vt:lpstr>What Evidence to Use</vt:lpstr>
      <vt:lpstr>Evidence Gathering Activity</vt:lpstr>
      <vt:lpstr>Activity Directions</vt:lpstr>
      <vt:lpstr>Evidence Gathering Structure</vt:lpstr>
      <vt:lpstr>Don't Freak Out</vt:lpstr>
      <vt:lpstr>Next StePs/Wrap up</vt:lpstr>
      <vt:lpstr>END</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Accreditation Process: ISER Kick Off</dc:title>
  <dc:creator>Kelaiah Harris</dc:creator>
  <cp:lastModifiedBy>Kelaiah Harris</cp:lastModifiedBy>
  <cp:revision>2</cp:revision>
  <dcterms:created xsi:type="dcterms:W3CDTF">2022-01-05T21:12:28Z</dcterms:created>
  <dcterms:modified xsi:type="dcterms:W3CDTF">2022-10-06T17:41:31Z</dcterms:modified>
</cp:coreProperties>
</file>