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0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2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13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14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57"/>
  </p:notesMasterIdLst>
  <p:sldIdLst>
    <p:sldId id="262" r:id="rId2"/>
    <p:sldId id="263" r:id="rId3"/>
    <p:sldId id="264" r:id="rId4"/>
    <p:sldId id="513" r:id="rId5"/>
    <p:sldId id="512" r:id="rId6"/>
    <p:sldId id="511" r:id="rId7"/>
    <p:sldId id="510" r:id="rId8"/>
    <p:sldId id="517" r:id="rId9"/>
    <p:sldId id="514" r:id="rId10"/>
    <p:sldId id="515" r:id="rId11"/>
    <p:sldId id="456" r:id="rId12"/>
    <p:sldId id="426" r:id="rId13"/>
    <p:sldId id="516" r:id="rId14"/>
    <p:sldId id="507" r:id="rId15"/>
    <p:sldId id="518" r:id="rId16"/>
    <p:sldId id="529" r:id="rId17"/>
    <p:sldId id="525" r:id="rId18"/>
    <p:sldId id="530" r:id="rId19"/>
    <p:sldId id="531" r:id="rId20"/>
    <p:sldId id="532" r:id="rId21"/>
    <p:sldId id="533" r:id="rId22"/>
    <p:sldId id="534" r:id="rId23"/>
    <p:sldId id="551" r:id="rId24"/>
    <p:sldId id="535" r:id="rId25"/>
    <p:sldId id="527" r:id="rId26"/>
    <p:sldId id="536" r:id="rId27"/>
    <p:sldId id="537" r:id="rId28"/>
    <p:sldId id="538" r:id="rId29"/>
    <p:sldId id="526" r:id="rId30"/>
    <p:sldId id="539" r:id="rId31"/>
    <p:sldId id="540" r:id="rId32"/>
    <p:sldId id="541" r:id="rId33"/>
    <p:sldId id="542" r:id="rId34"/>
    <p:sldId id="544" r:id="rId35"/>
    <p:sldId id="545" r:id="rId36"/>
    <p:sldId id="546" r:id="rId37"/>
    <p:sldId id="547" r:id="rId38"/>
    <p:sldId id="548" r:id="rId39"/>
    <p:sldId id="549" r:id="rId40"/>
    <p:sldId id="469" r:id="rId41"/>
    <p:sldId id="550" r:id="rId42"/>
    <p:sldId id="508" r:id="rId43"/>
    <p:sldId id="556" r:id="rId44"/>
    <p:sldId id="552" r:id="rId45"/>
    <p:sldId id="553" r:id="rId46"/>
    <p:sldId id="554" r:id="rId47"/>
    <p:sldId id="555" r:id="rId48"/>
    <p:sldId id="559" r:id="rId49"/>
    <p:sldId id="557" r:id="rId50"/>
    <p:sldId id="558" r:id="rId51"/>
    <p:sldId id="560" r:id="rId52"/>
    <p:sldId id="276" r:id="rId53"/>
    <p:sldId id="275" r:id="rId54"/>
    <p:sldId id="471" r:id="rId55"/>
    <p:sldId id="472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3CB78-8926-45DB-B5D9-9F454462E4B3}" v="661" dt="2025-03-06T23:52:40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9"/>
    <p:restoredTop sz="94684"/>
  </p:normalViewPr>
  <p:slideViewPr>
    <p:cSldViewPr snapToGrid="0" snapToObjects="1">
      <p:cViewPr varScale="1">
        <p:scale>
          <a:sx n="108" d="100"/>
          <a:sy n="108" d="100"/>
        </p:scale>
        <p:origin x="19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African-American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Sheet1!$B$2:$AG$2</c:f>
              <c:numCache>
                <c:formatCode>#,##0</c:formatCode>
                <c:ptCount val="32"/>
                <c:pt idx="0" formatCode="General">
                  <c:v>957</c:v>
                </c:pt>
                <c:pt idx="1">
                  <c:v>1055</c:v>
                </c:pt>
                <c:pt idx="2">
                  <c:v>1034</c:v>
                </c:pt>
                <c:pt idx="3" formatCode="General">
                  <c:v>998</c:v>
                </c:pt>
                <c:pt idx="4">
                  <c:v>1071</c:v>
                </c:pt>
                <c:pt idx="5">
                  <c:v>1097</c:v>
                </c:pt>
                <c:pt idx="6">
                  <c:v>1041</c:v>
                </c:pt>
                <c:pt idx="7">
                  <c:v>1013</c:v>
                </c:pt>
                <c:pt idx="8" formatCode="General">
                  <c:v>990</c:v>
                </c:pt>
                <c:pt idx="9">
                  <c:v>1059</c:v>
                </c:pt>
                <c:pt idx="10">
                  <c:v>1022</c:v>
                </c:pt>
                <c:pt idx="11">
                  <c:v>1069</c:v>
                </c:pt>
                <c:pt idx="12">
                  <c:v>1104</c:v>
                </c:pt>
                <c:pt idx="13">
                  <c:v>1063</c:v>
                </c:pt>
                <c:pt idx="14">
                  <c:v>1136</c:v>
                </c:pt>
                <c:pt idx="15">
                  <c:v>1147</c:v>
                </c:pt>
                <c:pt idx="16">
                  <c:v>1128</c:v>
                </c:pt>
                <c:pt idx="17">
                  <c:v>1066</c:v>
                </c:pt>
                <c:pt idx="18">
                  <c:v>1235</c:v>
                </c:pt>
                <c:pt idx="19">
                  <c:v>1242</c:v>
                </c:pt>
                <c:pt idx="20">
                  <c:v>1249</c:v>
                </c:pt>
                <c:pt idx="21">
                  <c:v>1264</c:v>
                </c:pt>
                <c:pt idx="22">
                  <c:v>1142</c:v>
                </c:pt>
                <c:pt idx="23">
                  <c:v>1093</c:v>
                </c:pt>
                <c:pt idx="24">
                  <c:v>1056</c:v>
                </c:pt>
                <c:pt idx="25" formatCode="General">
                  <c:v>991</c:v>
                </c:pt>
                <c:pt idx="26">
                  <c:v>1007</c:v>
                </c:pt>
                <c:pt idx="27" formatCode="General">
                  <c:v>995</c:v>
                </c:pt>
                <c:pt idx="28" formatCode="General">
                  <c:v>863</c:v>
                </c:pt>
                <c:pt idx="29" formatCode="General">
                  <c:v>754</c:v>
                </c:pt>
                <c:pt idx="30" formatCode="General">
                  <c:v>761</c:v>
                </c:pt>
                <c:pt idx="31" formatCode="General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C-4931-8F42-0961D29BC0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American Indian/Alaskan Native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207</c:v>
                </c:pt>
                <c:pt idx="1">
                  <c:v>192</c:v>
                </c:pt>
                <c:pt idx="2">
                  <c:v>156</c:v>
                </c:pt>
                <c:pt idx="3">
                  <c:v>159</c:v>
                </c:pt>
                <c:pt idx="4">
                  <c:v>191</c:v>
                </c:pt>
                <c:pt idx="5">
                  <c:v>183</c:v>
                </c:pt>
                <c:pt idx="6">
                  <c:v>192</c:v>
                </c:pt>
                <c:pt idx="7">
                  <c:v>170</c:v>
                </c:pt>
                <c:pt idx="8">
                  <c:v>157</c:v>
                </c:pt>
                <c:pt idx="9">
                  <c:v>152</c:v>
                </c:pt>
                <c:pt idx="10">
                  <c:v>157</c:v>
                </c:pt>
                <c:pt idx="11">
                  <c:v>167</c:v>
                </c:pt>
                <c:pt idx="12">
                  <c:v>138</c:v>
                </c:pt>
                <c:pt idx="13">
                  <c:v>136</c:v>
                </c:pt>
                <c:pt idx="14">
                  <c:v>130</c:v>
                </c:pt>
                <c:pt idx="15">
                  <c:v>139</c:v>
                </c:pt>
                <c:pt idx="16">
                  <c:v>388</c:v>
                </c:pt>
                <c:pt idx="17">
                  <c:v>214</c:v>
                </c:pt>
                <c:pt idx="18">
                  <c:v>114</c:v>
                </c:pt>
                <c:pt idx="19">
                  <c:v>69</c:v>
                </c:pt>
                <c:pt idx="20">
                  <c:v>72</c:v>
                </c:pt>
                <c:pt idx="21">
                  <c:v>68</c:v>
                </c:pt>
                <c:pt idx="22">
                  <c:v>58</c:v>
                </c:pt>
                <c:pt idx="23">
                  <c:v>59</c:v>
                </c:pt>
                <c:pt idx="24">
                  <c:v>48</c:v>
                </c:pt>
                <c:pt idx="25">
                  <c:v>39</c:v>
                </c:pt>
                <c:pt idx="26">
                  <c:v>50</c:v>
                </c:pt>
                <c:pt idx="27">
                  <c:v>63</c:v>
                </c:pt>
                <c:pt idx="28">
                  <c:v>48</c:v>
                </c:pt>
                <c:pt idx="29">
                  <c:v>39</c:v>
                </c:pt>
                <c:pt idx="30">
                  <c:v>33</c:v>
                </c:pt>
                <c:pt idx="3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C-4931-8F42-0961D29BC0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Sheet1!$B$4:$AG$4</c:f>
              <c:numCache>
                <c:formatCode>#,##0</c:formatCode>
                <c:ptCount val="32"/>
                <c:pt idx="0">
                  <c:v>3770</c:v>
                </c:pt>
                <c:pt idx="1">
                  <c:v>4497</c:v>
                </c:pt>
                <c:pt idx="2">
                  <c:v>4739</c:v>
                </c:pt>
                <c:pt idx="3">
                  <c:v>5223</c:v>
                </c:pt>
                <c:pt idx="4">
                  <c:v>5652</c:v>
                </c:pt>
                <c:pt idx="5">
                  <c:v>5719</c:v>
                </c:pt>
                <c:pt idx="6">
                  <c:v>5939</c:v>
                </c:pt>
                <c:pt idx="7">
                  <c:v>6452</c:v>
                </c:pt>
                <c:pt idx="8">
                  <c:v>6773</c:v>
                </c:pt>
                <c:pt idx="9">
                  <c:v>7192</c:v>
                </c:pt>
                <c:pt idx="10">
                  <c:v>7977</c:v>
                </c:pt>
                <c:pt idx="11">
                  <c:v>7799</c:v>
                </c:pt>
                <c:pt idx="12">
                  <c:v>7294</c:v>
                </c:pt>
                <c:pt idx="13">
                  <c:v>7943</c:v>
                </c:pt>
                <c:pt idx="14">
                  <c:v>8213</c:v>
                </c:pt>
                <c:pt idx="15">
                  <c:v>8686</c:v>
                </c:pt>
                <c:pt idx="16">
                  <c:v>8391</c:v>
                </c:pt>
                <c:pt idx="17">
                  <c:v>7690</c:v>
                </c:pt>
                <c:pt idx="18">
                  <c:v>7994</c:v>
                </c:pt>
                <c:pt idx="19">
                  <c:v>6862</c:v>
                </c:pt>
                <c:pt idx="20">
                  <c:v>7002</c:v>
                </c:pt>
                <c:pt idx="21">
                  <c:v>7227</c:v>
                </c:pt>
                <c:pt idx="22">
                  <c:v>7565</c:v>
                </c:pt>
                <c:pt idx="23">
                  <c:v>8097</c:v>
                </c:pt>
                <c:pt idx="24">
                  <c:v>9106</c:v>
                </c:pt>
                <c:pt idx="25">
                  <c:v>9044</c:v>
                </c:pt>
                <c:pt idx="26">
                  <c:v>8690</c:v>
                </c:pt>
                <c:pt idx="27">
                  <c:v>8888</c:v>
                </c:pt>
                <c:pt idx="28">
                  <c:v>7952</c:v>
                </c:pt>
                <c:pt idx="29">
                  <c:v>6763</c:v>
                </c:pt>
                <c:pt idx="30">
                  <c:v>6665</c:v>
                </c:pt>
                <c:pt idx="31">
                  <c:v>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C-4931-8F42-0961D29BC08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Filipino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Sheet1!$B$5:$AG$5</c:f>
              <c:numCache>
                <c:formatCode>General</c:formatCode>
                <c:ptCount val="32"/>
                <c:pt idx="0">
                  <c:v>416</c:v>
                </c:pt>
                <c:pt idx="1">
                  <c:v>488</c:v>
                </c:pt>
                <c:pt idx="2">
                  <c:v>507</c:v>
                </c:pt>
                <c:pt idx="3">
                  <c:v>503</c:v>
                </c:pt>
                <c:pt idx="4">
                  <c:v>581</c:v>
                </c:pt>
                <c:pt idx="5">
                  <c:v>583</c:v>
                </c:pt>
                <c:pt idx="6">
                  <c:v>597</c:v>
                </c:pt>
                <c:pt idx="7">
                  <c:v>640</c:v>
                </c:pt>
                <c:pt idx="8">
                  <c:v>621</c:v>
                </c:pt>
                <c:pt idx="9">
                  <c:v>638</c:v>
                </c:pt>
                <c:pt idx="10">
                  <c:v>661</c:v>
                </c:pt>
                <c:pt idx="11">
                  <c:v>789</c:v>
                </c:pt>
                <c:pt idx="12">
                  <c:v>799</c:v>
                </c:pt>
                <c:pt idx="13">
                  <c:v>828</c:v>
                </c:pt>
                <c:pt idx="14">
                  <c:v>884</c:v>
                </c:pt>
                <c:pt idx="15">
                  <c:v>895</c:v>
                </c:pt>
                <c:pt idx="16">
                  <c:v>913</c:v>
                </c:pt>
                <c:pt idx="17">
                  <c:v>896</c:v>
                </c:pt>
                <c:pt idx="18">
                  <c:v>915</c:v>
                </c:pt>
                <c:pt idx="19">
                  <c:v>914</c:v>
                </c:pt>
                <c:pt idx="20">
                  <c:v>939</c:v>
                </c:pt>
                <c:pt idx="21" formatCode="#,##0">
                  <c:v>1048</c:v>
                </c:pt>
                <c:pt idx="22" formatCode="#,##0">
                  <c:v>1061</c:v>
                </c:pt>
                <c:pt idx="23" formatCode="#,##0">
                  <c:v>1135</c:v>
                </c:pt>
                <c:pt idx="24" formatCode="#,##0">
                  <c:v>1233</c:v>
                </c:pt>
                <c:pt idx="25" formatCode="#,##0">
                  <c:v>1168</c:v>
                </c:pt>
                <c:pt idx="26" formatCode="#,##0">
                  <c:v>1068</c:v>
                </c:pt>
                <c:pt idx="27" formatCode="#,##0">
                  <c:v>1019</c:v>
                </c:pt>
                <c:pt idx="28">
                  <c:v>968</c:v>
                </c:pt>
                <c:pt idx="29">
                  <c:v>792</c:v>
                </c:pt>
                <c:pt idx="30">
                  <c:v>694</c:v>
                </c:pt>
                <c:pt idx="31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C-4931-8F42-0961D29BC08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Sheet1!$B$6:$AG$6</c:f>
              <c:numCache>
                <c:formatCode>#,##0</c:formatCode>
                <c:ptCount val="32"/>
                <c:pt idx="0">
                  <c:v>1987</c:v>
                </c:pt>
                <c:pt idx="1">
                  <c:v>2148</c:v>
                </c:pt>
                <c:pt idx="2">
                  <c:v>2108</c:v>
                </c:pt>
                <c:pt idx="3">
                  <c:v>2261</c:v>
                </c:pt>
                <c:pt idx="4">
                  <c:v>2562</c:v>
                </c:pt>
                <c:pt idx="5">
                  <c:v>2585</c:v>
                </c:pt>
                <c:pt idx="6">
                  <c:v>2768</c:v>
                </c:pt>
                <c:pt idx="7">
                  <c:v>2685</c:v>
                </c:pt>
                <c:pt idx="8">
                  <c:v>2778</c:v>
                </c:pt>
                <c:pt idx="9">
                  <c:v>2964</c:v>
                </c:pt>
                <c:pt idx="10">
                  <c:v>3215</c:v>
                </c:pt>
                <c:pt idx="11">
                  <c:v>3565</c:v>
                </c:pt>
                <c:pt idx="12">
                  <c:v>3181</c:v>
                </c:pt>
                <c:pt idx="13">
                  <c:v>3512</c:v>
                </c:pt>
                <c:pt idx="14">
                  <c:v>3738</c:v>
                </c:pt>
                <c:pt idx="15">
                  <c:v>3792</c:v>
                </c:pt>
                <c:pt idx="16">
                  <c:v>3660</c:v>
                </c:pt>
                <c:pt idx="17">
                  <c:v>4160</c:v>
                </c:pt>
                <c:pt idx="18">
                  <c:v>4978</c:v>
                </c:pt>
                <c:pt idx="19">
                  <c:v>5545</c:v>
                </c:pt>
                <c:pt idx="20">
                  <c:v>6409</c:v>
                </c:pt>
                <c:pt idx="21">
                  <c:v>6755</c:v>
                </c:pt>
                <c:pt idx="22">
                  <c:v>7002</c:v>
                </c:pt>
                <c:pt idx="23">
                  <c:v>7414</c:v>
                </c:pt>
                <c:pt idx="24">
                  <c:v>7977</c:v>
                </c:pt>
                <c:pt idx="25">
                  <c:v>8170</c:v>
                </c:pt>
                <c:pt idx="26">
                  <c:v>8234</c:v>
                </c:pt>
                <c:pt idx="27">
                  <c:v>8131</c:v>
                </c:pt>
                <c:pt idx="28">
                  <c:v>7829</c:v>
                </c:pt>
                <c:pt idx="29">
                  <c:v>6929</c:v>
                </c:pt>
                <c:pt idx="30">
                  <c:v>7151</c:v>
                </c:pt>
                <c:pt idx="31">
                  <c:v>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C-4931-8F42-0961D29BC08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Multi-Ethnicity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Sheet1!$B$7:$AG$7</c:f>
              <c:numCache>
                <c:formatCode>General</c:formatCode>
                <c:ptCount val="32"/>
                <c:pt idx="17">
                  <c:v>726</c:v>
                </c:pt>
                <c:pt idx="18">
                  <c:v>955</c:v>
                </c:pt>
                <c:pt idx="19" formatCode="#,##0">
                  <c:v>1135</c:v>
                </c:pt>
                <c:pt idx="20" formatCode="#,##0">
                  <c:v>1304</c:v>
                </c:pt>
                <c:pt idx="21" formatCode="#,##0">
                  <c:v>1480</c:v>
                </c:pt>
                <c:pt idx="22" formatCode="#,##0">
                  <c:v>1516</c:v>
                </c:pt>
                <c:pt idx="23" formatCode="#,##0">
                  <c:v>1542</c:v>
                </c:pt>
                <c:pt idx="24" formatCode="#,##0">
                  <c:v>1716</c:v>
                </c:pt>
                <c:pt idx="25" formatCode="#,##0">
                  <c:v>1741</c:v>
                </c:pt>
                <c:pt idx="26" formatCode="#,##0">
                  <c:v>1672</c:v>
                </c:pt>
                <c:pt idx="27" formatCode="#,##0">
                  <c:v>1682</c:v>
                </c:pt>
                <c:pt idx="28" formatCode="#,##0">
                  <c:v>1649</c:v>
                </c:pt>
                <c:pt idx="29" formatCode="#,##0">
                  <c:v>1359</c:v>
                </c:pt>
                <c:pt idx="30" formatCode="#,##0">
                  <c:v>1414</c:v>
                </c:pt>
                <c:pt idx="31" formatCode="#,##0">
                  <c:v>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C-4931-8F42-0961D29BC08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Pacific Islander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Sheet1!$B$8:$AG$8</c:f>
              <c:numCache>
                <c:formatCode>General</c:formatCode>
                <c:ptCount val="32"/>
                <c:pt idx="0">
                  <c:v>140</c:v>
                </c:pt>
                <c:pt idx="1">
                  <c:v>133</c:v>
                </c:pt>
                <c:pt idx="2">
                  <c:v>138</c:v>
                </c:pt>
                <c:pt idx="3">
                  <c:v>191</c:v>
                </c:pt>
                <c:pt idx="4">
                  <c:v>201</c:v>
                </c:pt>
                <c:pt idx="5">
                  <c:v>238</c:v>
                </c:pt>
                <c:pt idx="6">
                  <c:v>248</c:v>
                </c:pt>
                <c:pt idx="7">
                  <c:v>274</c:v>
                </c:pt>
                <c:pt idx="8">
                  <c:v>315</c:v>
                </c:pt>
                <c:pt idx="9">
                  <c:v>340</c:v>
                </c:pt>
                <c:pt idx="10">
                  <c:v>404</c:v>
                </c:pt>
                <c:pt idx="11">
                  <c:v>301</c:v>
                </c:pt>
                <c:pt idx="12">
                  <c:v>240</c:v>
                </c:pt>
                <c:pt idx="13">
                  <c:v>258</c:v>
                </c:pt>
                <c:pt idx="14">
                  <c:v>287</c:v>
                </c:pt>
                <c:pt idx="15">
                  <c:v>276</c:v>
                </c:pt>
                <c:pt idx="16">
                  <c:v>328</c:v>
                </c:pt>
                <c:pt idx="17">
                  <c:v>263</c:v>
                </c:pt>
                <c:pt idx="18">
                  <c:v>273</c:v>
                </c:pt>
                <c:pt idx="19">
                  <c:v>258</c:v>
                </c:pt>
                <c:pt idx="20">
                  <c:v>223</c:v>
                </c:pt>
                <c:pt idx="21">
                  <c:v>212</c:v>
                </c:pt>
                <c:pt idx="22">
                  <c:v>190</c:v>
                </c:pt>
                <c:pt idx="23">
                  <c:v>199</c:v>
                </c:pt>
                <c:pt idx="24">
                  <c:v>222</c:v>
                </c:pt>
                <c:pt idx="25">
                  <c:v>204</c:v>
                </c:pt>
                <c:pt idx="26">
                  <c:v>213</c:v>
                </c:pt>
                <c:pt idx="27">
                  <c:v>213</c:v>
                </c:pt>
                <c:pt idx="28">
                  <c:v>224</c:v>
                </c:pt>
                <c:pt idx="29">
                  <c:v>190</c:v>
                </c:pt>
                <c:pt idx="30">
                  <c:v>177</c:v>
                </c:pt>
                <c:pt idx="31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C-4931-8F42-0961D29BC08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Sheet1!$B$9:$AG$9</c:f>
              <c:numCache>
                <c:formatCode>#,##0</c:formatCode>
                <c:ptCount val="32"/>
                <c:pt idx="0">
                  <c:v>4897</c:v>
                </c:pt>
                <c:pt idx="1">
                  <c:v>3562</c:v>
                </c:pt>
                <c:pt idx="2">
                  <c:v>3044</c:v>
                </c:pt>
                <c:pt idx="3">
                  <c:v>3626</c:v>
                </c:pt>
                <c:pt idx="4">
                  <c:v>4446</c:v>
                </c:pt>
                <c:pt idx="5">
                  <c:v>4469</c:v>
                </c:pt>
                <c:pt idx="6">
                  <c:v>5765</c:v>
                </c:pt>
                <c:pt idx="7">
                  <c:v>6042</c:v>
                </c:pt>
                <c:pt idx="8">
                  <c:v>6986</c:v>
                </c:pt>
                <c:pt idx="9">
                  <c:v>8767</c:v>
                </c:pt>
                <c:pt idx="10">
                  <c:v>10846</c:v>
                </c:pt>
                <c:pt idx="11">
                  <c:v>7289</c:v>
                </c:pt>
                <c:pt idx="12">
                  <c:v>6453</c:v>
                </c:pt>
                <c:pt idx="13">
                  <c:v>5713</c:v>
                </c:pt>
                <c:pt idx="14">
                  <c:v>5645</c:v>
                </c:pt>
                <c:pt idx="15">
                  <c:v>5867</c:v>
                </c:pt>
                <c:pt idx="16">
                  <c:v>7012</c:v>
                </c:pt>
                <c:pt idx="17">
                  <c:v>7274</c:v>
                </c:pt>
                <c:pt idx="18">
                  <c:v>2826</c:v>
                </c:pt>
                <c:pt idx="19">
                  <c:v>2282</c:v>
                </c:pt>
                <c:pt idx="20">
                  <c:v>1811</c:v>
                </c:pt>
                <c:pt idx="21">
                  <c:v>1932</c:v>
                </c:pt>
                <c:pt idx="22">
                  <c:v>1831</c:v>
                </c:pt>
                <c:pt idx="23">
                  <c:v>1636</c:v>
                </c:pt>
                <c:pt idx="24">
                  <c:v>1283</c:v>
                </c:pt>
                <c:pt idx="25" formatCode="General">
                  <c:v>976</c:v>
                </c:pt>
                <c:pt idx="26">
                  <c:v>1072</c:v>
                </c:pt>
                <c:pt idx="27">
                  <c:v>1339</c:v>
                </c:pt>
                <c:pt idx="28" formatCode="General">
                  <c:v>908</c:v>
                </c:pt>
                <c:pt idx="29" formatCode="General">
                  <c:v>952</c:v>
                </c:pt>
                <c:pt idx="30">
                  <c:v>1094</c:v>
                </c:pt>
                <c:pt idx="31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AC-4931-8F42-0961D29BC08B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White Non-Hispanic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Sheet1!$B$1:$AG$1</c:f>
              <c:strCache>
                <c:ptCount val="32"/>
                <c:pt idx="0">
                  <c:v> 1992-1993</c:v>
                </c:pt>
                <c:pt idx="1">
                  <c:v> 1993-1994</c:v>
                </c:pt>
                <c:pt idx="2">
                  <c:v> 1994-1995</c:v>
                </c:pt>
                <c:pt idx="3">
                  <c:v> 1995-1996</c:v>
                </c:pt>
                <c:pt idx="4">
                  <c:v> 1996-1997</c:v>
                </c:pt>
                <c:pt idx="5">
                  <c:v> 1997-1998</c:v>
                </c:pt>
                <c:pt idx="6">
                  <c:v> 1998-1999</c:v>
                </c:pt>
                <c:pt idx="7">
                  <c:v> 1999-2000</c:v>
                </c:pt>
                <c:pt idx="8">
                  <c:v> 2000-2001</c:v>
                </c:pt>
                <c:pt idx="9">
                  <c:v> 2001-2002</c:v>
                </c:pt>
                <c:pt idx="10">
                  <c:v> 2002-2003</c:v>
                </c:pt>
                <c:pt idx="11">
                  <c:v> 2003-2004</c:v>
                </c:pt>
                <c:pt idx="12">
                  <c:v> 2004-2005</c:v>
                </c:pt>
                <c:pt idx="13">
                  <c:v> 2005-2006</c:v>
                </c:pt>
                <c:pt idx="14">
                  <c:v> 2006-2007</c:v>
                </c:pt>
                <c:pt idx="15">
                  <c:v> 2007-2008</c:v>
                </c:pt>
                <c:pt idx="16">
                  <c:v> 2008-2009</c:v>
                </c:pt>
                <c:pt idx="17">
                  <c:v> 2009-2010</c:v>
                </c:pt>
                <c:pt idx="18">
                  <c:v> 2010-2011</c:v>
                </c:pt>
                <c:pt idx="19">
                  <c:v> 2011-2012</c:v>
                </c:pt>
                <c:pt idx="20">
                  <c:v> 2012-2013</c:v>
                </c:pt>
                <c:pt idx="21">
                  <c:v> 2013-2014</c:v>
                </c:pt>
                <c:pt idx="22">
                  <c:v> 2014-2015</c:v>
                </c:pt>
                <c:pt idx="23">
                  <c:v> 2015-2016</c:v>
                </c:pt>
                <c:pt idx="24">
                  <c:v> 2016-2017</c:v>
                </c:pt>
                <c:pt idx="25">
                  <c:v> 2017-2018</c:v>
                </c:pt>
                <c:pt idx="26">
                  <c:v> 2018-2019</c:v>
                </c:pt>
                <c:pt idx="27">
                  <c:v> 2019-2020</c:v>
                </c:pt>
                <c:pt idx="28">
                  <c:v> 2020-2021</c:v>
                </c:pt>
                <c:pt idx="29">
                  <c:v> 2021-2022</c:v>
                </c:pt>
                <c:pt idx="30">
                  <c:v> 2022-2023</c:v>
                </c:pt>
                <c:pt idx="31">
                  <c:v> 2023-2024</c:v>
                </c:pt>
              </c:strCache>
            </c:strRef>
          </c:cat>
          <c:val>
            <c:numRef>
              <c:f>Sheet1!$B$10:$AG$10</c:f>
              <c:numCache>
                <c:formatCode>#,##0</c:formatCode>
                <c:ptCount val="32"/>
                <c:pt idx="0">
                  <c:v>16319</c:v>
                </c:pt>
                <c:pt idx="1">
                  <c:v>14940</c:v>
                </c:pt>
                <c:pt idx="2">
                  <c:v>12899</c:v>
                </c:pt>
                <c:pt idx="3">
                  <c:v>13780</c:v>
                </c:pt>
                <c:pt idx="4">
                  <c:v>15236</c:v>
                </c:pt>
                <c:pt idx="5">
                  <c:v>15224</c:v>
                </c:pt>
                <c:pt idx="6">
                  <c:v>14824</c:v>
                </c:pt>
                <c:pt idx="7">
                  <c:v>13879</c:v>
                </c:pt>
                <c:pt idx="8">
                  <c:v>12628</c:v>
                </c:pt>
                <c:pt idx="9">
                  <c:v>12911</c:v>
                </c:pt>
                <c:pt idx="10">
                  <c:v>13442</c:v>
                </c:pt>
                <c:pt idx="11">
                  <c:v>13170</c:v>
                </c:pt>
                <c:pt idx="12">
                  <c:v>12730</c:v>
                </c:pt>
                <c:pt idx="13">
                  <c:v>13453</c:v>
                </c:pt>
                <c:pt idx="14">
                  <c:v>13912</c:v>
                </c:pt>
                <c:pt idx="15">
                  <c:v>14123</c:v>
                </c:pt>
                <c:pt idx="16">
                  <c:v>14058</c:v>
                </c:pt>
                <c:pt idx="17">
                  <c:v>12594</c:v>
                </c:pt>
                <c:pt idx="18">
                  <c:v>12694</c:v>
                </c:pt>
                <c:pt idx="19">
                  <c:v>11252</c:v>
                </c:pt>
                <c:pt idx="20">
                  <c:v>10949</c:v>
                </c:pt>
                <c:pt idx="21">
                  <c:v>10741</c:v>
                </c:pt>
                <c:pt idx="22">
                  <c:v>10322</c:v>
                </c:pt>
                <c:pt idx="23">
                  <c:v>10745</c:v>
                </c:pt>
                <c:pt idx="24">
                  <c:v>11332</c:v>
                </c:pt>
                <c:pt idx="25">
                  <c:v>10974</c:v>
                </c:pt>
                <c:pt idx="26">
                  <c:v>10431</c:v>
                </c:pt>
                <c:pt idx="27">
                  <c:v>10058</c:v>
                </c:pt>
                <c:pt idx="28">
                  <c:v>8979</c:v>
                </c:pt>
                <c:pt idx="29">
                  <c:v>7199</c:v>
                </c:pt>
                <c:pt idx="30">
                  <c:v>6899</c:v>
                </c:pt>
                <c:pt idx="31">
                  <c:v>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AC-4931-8F42-0961D29BC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19823"/>
        <c:axId val="495121263"/>
      </c:areaChart>
      <c:catAx>
        <c:axId val="4951198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21263"/>
        <c:crosses val="autoZero"/>
        <c:auto val="1"/>
        <c:lblAlgn val="ctr"/>
        <c:lblOffset val="100"/>
        <c:noMultiLvlLbl val="0"/>
      </c:catAx>
      <c:valAx>
        <c:axId val="49512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198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098634220193859"/>
          <c:y val="4.7892720306513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44330774638743E-2"/>
          <c:y val="0.18957755101014673"/>
          <c:w val="0.81958219040666558"/>
          <c:h val="0.763844578694904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Foothill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0-4284-8918-046BE210A9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0-4284-8918-046BE210A9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80-4284-8918-046BE210A9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80-4284-8918-046BE210A9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Adult Ed/ESL</c:v>
                </c:pt>
                <c:pt idx="1">
                  <c:v>Degree/Transfer</c:v>
                </c:pt>
                <c:pt idx="2">
                  <c:v>Short-Term CTE</c:v>
                </c:pt>
                <c:pt idx="3">
                  <c:v>Undecided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3025</c:v>
                </c:pt>
                <c:pt idx="1">
                  <c:v>8874</c:v>
                </c:pt>
                <c:pt idx="2">
                  <c:v>5871</c:v>
                </c:pt>
                <c:pt idx="3">
                  <c:v>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5-4EC3-B490-E6983227DA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01891307704184"/>
          <c:y val="0.15968540904217959"/>
          <c:w val="0.77532197262106939"/>
          <c:h val="0.7425618892708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CCCs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D-4F4D-9410-8D99D111BE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D-4F4D-9410-8D99D111BE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D-4F4D-9410-8D99D111BE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AD-4F4D-9410-8D99D111BE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Adult Ed/ESL</c:v>
                </c:pt>
                <c:pt idx="1">
                  <c:v>Degree/Transfer</c:v>
                </c:pt>
                <c:pt idx="2">
                  <c:v>Short-Term CTE</c:v>
                </c:pt>
                <c:pt idx="3">
                  <c:v>Undecided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217237</c:v>
                </c:pt>
                <c:pt idx="1">
                  <c:v>972257</c:v>
                </c:pt>
                <c:pt idx="2">
                  <c:v>293069</c:v>
                </c:pt>
                <c:pt idx="3">
                  <c:v>404905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9-455B-B6CD-3A7AD867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0.74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Pac Island/HI Native</c:v>
                </c:pt>
                <c:pt idx="5">
                  <c:v>Multi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0.71</c:v>
                </c:pt>
                <c:pt idx="1">
                  <c:v>0.62</c:v>
                </c:pt>
                <c:pt idx="2">
                  <c:v>0.67</c:v>
                </c:pt>
                <c:pt idx="3">
                  <c:v>0.68</c:v>
                </c:pt>
                <c:pt idx="4">
                  <c:v>0.73</c:v>
                </c:pt>
                <c:pt idx="5">
                  <c:v>0.73</c:v>
                </c:pt>
                <c:pt idx="6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0.71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6110131433761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3"/>
              <c:layout>
                <c:manualLayout>
                  <c:x val="4.6246917023927137E-3"/>
                  <c:y val="-4.309201803235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A5-4331-897B-225A208B65B7}"/>
                </c:ext>
              </c:extLst>
            </c:dLbl>
            <c:dLbl>
              <c:idx val="6"/>
              <c:layout>
                <c:manualLayout>
                  <c:x val="2.3123458511963568E-3"/>
                  <c:y val="-3.64624767966056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5-4331-897B-225A208B6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Multi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</c:v>
                </c:pt>
                <c:pt idx="1">
                  <c:v>0.24</c:v>
                </c:pt>
                <c:pt idx="2">
                  <c:v>0.51</c:v>
                </c:pt>
                <c:pt idx="3">
                  <c:v>0.23</c:v>
                </c:pt>
                <c:pt idx="4">
                  <c:v>0.39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246917023927137E-3"/>
                  <c:y val="-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3"/>
              <c:layout>
                <c:manualLayout>
                  <c:x val="-2.3123458511963568E-3"/>
                  <c:y val="-1.3259082471493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A5-4331-897B-225A208B65B7}"/>
                </c:ext>
              </c:extLst>
            </c:dLbl>
            <c:dLbl>
              <c:idx val="6"/>
              <c:layout>
                <c:manualLayout>
                  <c:x val="0"/>
                  <c:y val="-6.6295412357464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5-4331-897B-225A208B6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Pac Island/HI Native</c:v>
                </c:pt>
                <c:pt idx="5">
                  <c:v>Multi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0.18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0.13</c:v>
                </c:pt>
                <c:pt idx="4">
                  <c:v>0.11</c:v>
                </c:pt>
                <c:pt idx="5">
                  <c:v>0.16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11564606582449"/>
          <c:y val="0.10760167565859823"/>
          <c:w val="0.62890892010800803"/>
          <c:h val="0.587488843380464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C-4DFA-A276-D29F9665DE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7C-4DFA-A276-D29F9665DE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7C-4DFA-A276-D29F9665DE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7C-4DFA-A276-D29F9665DE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7C-4DFA-A276-D29F9665DE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7C-4DFA-A276-D29F9665DE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3-4C57-B936-54CF191A86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7C-4DFA-A276-D29F9665DECA}"/>
              </c:ext>
            </c:extLst>
          </c:dPt>
          <c:dLbls>
            <c:dLbl>
              <c:idx val="6"/>
              <c:layout>
                <c:manualLayout>
                  <c:x val="-3.251162482154183E-3"/>
                  <c:y val="1.3255954325451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52244123113313"/>
                      <c:h val="6.1099189318073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D3-4C57-B936-54CF191A8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Asian</c:v>
                </c:pt>
                <c:pt idx="1">
                  <c:v>Black</c:v>
                </c:pt>
                <c:pt idx="2">
                  <c:v>Filipinx</c:v>
                </c:pt>
                <c:pt idx="3">
                  <c:v>Latinx</c:v>
                </c:pt>
                <c:pt idx="4">
                  <c:v>Native American</c:v>
                </c:pt>
                <c:pt idx="5">
                  <c:v>Pacific Islander</c:v>
                </c:pt>
                <c:pt idx="6">
                  <c:v>White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#,##0">
                  <c:v>3331</c:v>
                </c:pt>
                <c:pt idx="1">
                  <c:v>493</c:v>
                </c:pt>
                <c:pt idx="2" formatCode="#,##0">
                  <c:v>588</c:v>
                </c:pt>
                <c:pt idx="3" formatCode="#,##0">
                  <c:v>3578</c:v>
                </c:pt>
                <c:pt idx="4" formatCode="#,##0">
                  <c:v>51</c:v>
                </c:pt>
                <c:pt idx="5">
                  <c:v>105</c:v>
                </c:pt>
                <c:pt idx="6" formatCode="#,##0">
                  <c:v>2747</c:v>
                </c:pt>
                <c:pt idx="7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3-4C57-B936-54CF191A8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187815665198023"/>
          <c:w val="0.99802399400773834"/>
          <c:h val="0.24332342871810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Foothill</c:v>
                </c:pt>
                <c:pt idx="1">
                  <c:v>De Anza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128</c:v>
                </c:pt>
                <c:pt idx="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96253890476366E-2"/>
                      <c:h val="0.10993449804454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FD-4BF0-96BC-57C6E604C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Latino</c:v>
                </c:pt>
                <c:pt idx="3">
                  <c:v>Multi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136</c:v>
                </c:pt>
                <c:pt idx="1">
                  <c:v>144</c:v>
                </c:pt>
                <c:pt idx="2">
                  <c:v>127</c:v>
                </c:pt>
                <c:pt idx="3">
                  <c:v>132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129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0.83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9443118536197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2"/>
              <c:layout>
                <c:manualLayout>
                  <c:x val="9.2493834047854273E-3"/>
                  <c:y val="-1.6573853089366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4-46F1-85AC-033F26991551}"/>
                </c:ext>
              </c:extLst>
            </c:dLbl>
            <c:dLbl>
              <c:idx val="3"/>
              <c:layout>
                <c:manualLayout>
                  <c:x val="4.6246917023927137E-3"/>
                  <c:y val="-2.9832935560859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4-46F1-85AC-033F26991551}"/>
                </c:ext>
              </c:extLst>
            </c:dLbl>
            <c:dLbl>
              <c:idx val="5"/>
              <c:layout>
                <c:manualLayout>
                  <c:x val="-8.4785035099905955E-17"/>
                  <c:y val="-2.6518164942985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A-470D-B29D-659101AE8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 Indian/AK Native</c:v>
                </c:pt>
                <c:pt idx="1">
                  <c:v>Asian</c:v>
                </c:pt>
                <c:pt idx="2">
                  <c:v>Black</c:v>
                </c:pt>
                <c:pt idx="3">
                  <c:v>Filipino</c:v>
                </c:pt>
                <c:pt idx="4">
                  <c:v>Latino</c:v>
                </c:pt>
                <c:pt idx="5">
                  <c:v>Pac Islander/HI Native</c:v>
                </c:pt>
                <c:pt idx="6">
                  <c:v>Multi</c:v>
                </c:pt>
                <c:pt idx="7">
                  <c:v>White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 formatCode="General">
                  <c:v>97</c:v>
                </c:pt>
                <c:pt idx="1">
                  <c:v>0.9</c:v>
                </c:pt>
                <c:pt idx="2">
                  <c:v>0.83</c:v>
                </c:pt>
                <c:pt idx="3">
                  <c:v>0.91</c:v>
                </c:pt>
                <c:pt idx="4">
                  <c:v>0.84</c:v>
                </c:pt>
                <c:pt idx="5">
                  <c:v>0.82</c:v>
                </c:pt>
                <c:pt idx="6">
                  <c:v>0.88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dLbl>
              <c:idx val="2"/>
              <c:layout>
                <c:manualLayout>
                  <c:x val="0"/>
                  <c:y val="-3.1871006242952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9-4B0F-8EF8-1F9990416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0.86</c:v>
                </c:pt>
                <c:pt idx="1">
                  <c:v>0.89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0.18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9443118536197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2"/>
              <c:layout>
                <c:manualLayout>
                  <c:x val="9.2493834047854273E-3"/>
                  <c:y val="-1.6573853089366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4-46F1-85AC-033F26991551}"/>
                </c:ext>
              </c:extLst>
            </c:dLbl>
            <c:dLbl>
              <c:idx val="3"/>
              <c:layout>
                <c:manualLayout>
                  <c:x val="4.6246917023927137E-3"/>
                  <c:y val="-2.9832935560859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4-46F1-85AC-033F26991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Multi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</c:v>
                </c:pt>
                <c:pt idx="1">
                  <c:v>0.19</c:v>
                </c:pt>
                <c:pt idx="2">
                  <c:v>0.18</c:v>
                </c:pt>
                <c:pt idx="3">
                  <c:v>0.16</c:v>
                </c:pt>
                <c:pt idx="4">
                  <c:v>0.24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32686237628919"/>
          <c:y val="0.14901415916048555"/>
          <c:w val="0.62780521916279974"/>
          <c:h val="0.661777049754647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2-46F0-A9B2-F6B56E40F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2-46F0-A9B2-F6B56E40F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2-46F0-A9B2-F6B56E40F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72-46F0-A9B2-F6B56E40F0F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Female</c:v>
                </c:pt>
                <c:pt idx="1">
                  <c:v>Male</c:v>
                </c:pt>
                <c:pt idx="2">
                  <c:v>Non Binary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6168</c:v>
                </c:pt>
                <c:pt idx="1">
                  <c:v>4953</c:v>
                </c:pt>
                <c:pt idx="2" formatCode="General">
                  <c:v>2</c:v>
                </c:pt>
                <c:pt idx="3" formatCode="General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E-4A93-87E7-509F9A1A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0.78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08298040065406E-2"/>
                      <c:h val="0.15302651607689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47A-4CA9-B416-A3D5C0792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Asian</c:v>
                </c:pt>
                <c:pt idx="1">
                  <c:v>Latino</c:v>
                </c:pt>
                <c:pt idx="2">
                  <c:v>Multi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0.86</c:v>
                </c:pt>
                <c:pt idx="2">
                  <c:v>0.85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dLbl>
              <c:idx val="2"/>
              <c:layout>
                <c:manualLayout>
                  <c:x val="0"/>
                  <c:y val="-1.5935503121476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9-4B0F-8EF8-1F9990416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79148</c:v>
                </c:pt>
                <c:pt idx="1">
                  <c:v>74240</c:v>
                </c:pt>
                <c:pt idx="2">
                  <c:v>56482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Multi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80308</c:v>
                </c:pt>
                <c:pt idx="1">
                  <c:v>59588</c:v>
                </c:pt>
                <c:pt idx="2">
                  <c:v>78618</c:v>
                </c:pt>
                <c:pt idx="3">
                  <c:v>74718</c:v>
                </c:pt>
                <c:pt idx="4">
                  <c:v>73380</c:v>
                </c:pt>
                <c:pt idx="5">
                  <c:v>84618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dLbl>
              <c:idx val="0"/>
              <c:layout>
                <c:manualLayout>
                  <c:x val="3.8230741489746634E-3"/>
                  <c:y val="1.912260374577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19-4B0F-8EF8-1F999041629D}"/>
                </c:ext>
              </c:extLst>
            </c:dLbl>
            <c:dLbl>
              <c:idx val="2"/>
              <c:layout>
                <c:manualLayout>
                  <c:x val="0"/>
                  <c:y val="1.2748402497181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9-4B0F-8EF8-1F9990416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72356</c:v>
                </c:pt>
                <c:pt idx="1">
                  <c:v>91600</c:v>
                </c:pt>
                <c:pt idx="2">
                  <c:v>70594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</c:v>
                </c:pt>
                <c:pt idx="1">
                  <c:v>0.65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123458511963568E-3"/>
                  <c:y val="1.5156169947782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3"/>
              <c:layout>
                <c:manualLayout>
                  <c:x val="2.3123458511963568E-3"/>
                  <c:y val="2.7626494576340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A5-4331-897B-225A208B65B7}"/>
                </c:ext>
              </c:extLst>
            </c:dLbl>
            <c:dLbl>
              <c:idx val="6"/>
              <c:layout>
                <c:manualLayout>
                  <c:x val="0"/>
                  <c:y val="-6.6295412357464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5-4331-897B-225A208B6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Multi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</c:v>
                </c:pt>
                <c:pt idx="1">
                  <c:v>0.54</c:v>
                </c:pt>
                <c:pt idx="2">
                  <c:v>0.77</c:v>
                </c:pt>
                <c:pt idx="3">
                  <c:v>0.64</c:v>
                </c:pt>
                <c:pt idx="4">
                  <c:v>0.73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A-4424-A0C7-B905A06288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A-4424-A0C7-B905A06288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6A-4424-A0C7-B905A06288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6A-4424-A0C7-B905A06288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19 or younger</c:v>
                </c:pt>
                <c:pt idx="1">
                  <c:v>20 to 24</c:v>
                </c:pt>
                <c:pt idx="2">
                  <c:v>25 to 39</c:v>
                </c:pt>
                <c:pt idx="3">
                  <c:v>40 or older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3922</c:v>
                </c:pt>
                <c:pt idx="1">
                  <c:v>3400</c:v>
                </c:pt>
                <c:pt idx="2">
                  <c:v>2836</c:v>
                </c:pt>
                <c:pt idx="3">
                  <c:v>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D-4C11-92BD-B497A08BE3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44722717249329"/>
          <c:y val="0.84922293307086616"/>
          <c:w val="0.69579805714346155"/>
          <c:h val="0.15077706692913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9443118536197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2"/>
              <c:layout>
                <c:manualLayout>
                  <c:x val="-4.624600665154562E-3"/>
                  <c:y val="1.3646898691706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342277438532559E-2"/>
                      <c:h val="8.51166708705936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A4-46F1-85AC-033F26991551}"/>
                </c:ext>
              </c:extLst>
            </c:dLbl>
            <c:dLbl>
              <c:idx val="3"/>
              <c:layout>
                <c:manualLayout>
                  <c:x val="9.1037238066506962E-8"/>
                  <c:y val="2.0031077331632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68202331354418E-2"/>
                      <c:h val="7.60504661599744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8A4-46F1-85AC-033F26991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Asian</c:v>
                </c:pt>
                <c:pt idx="1">
                  <c:v>Latino</c:v>
                </c:pt>
                <c:pt idx="2">
                  <c:v>Multi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0.05</c:v>
                </c:pt>
                <c:pt idx="2">
                  <c:v>0.1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0.21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9443118536197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2"/>
              <c:layout>
                <c:manualLayout>
                  <c:x val="-4.624600665154562E-3"/>
                  <c:y val="1.3646898691706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342277438532559E-2"/>
                      <c:h val="8.51166708705936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A4-46F1-85AC-033F26991551}"/>
                </c:ext>
              </c:extLst>
            </c:dLbl>
            <c:dLbl>
              <c:idx val="3"/>
              <c:layout>
                <c:manualLayout>
                  <c:x val="-3.4684277395562991E-3"/>
                  <c:y val="2.7586247923815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65215690887061"/>
                      <c:h val="0.14555803560805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8A4-46F1-85AC-033F26991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Filipino</c:v>
                </c:pt>
                <c:pt idx="3">
                  <c:v>Latino</c:v>
                </c:pt>
                <c:pt idx="4">
                  <c:v>Multi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0.22</c:v>
                </c:pt>
                <c:pt idx="2">
                  <c:v>0.39</c:v>
                </c:pt>
                <c:pt idx="3">
                  <c:v>0.21</c:v>
                </c:pt>
                <c:pt idx="4">
                  <c:v>0.25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5106627296588"/>
          <c:y val="0.14571731636170776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9443118536197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dLbl>
              <c:idx val="2"/>
              <c:layout>
                <c:manualLayout>
                  <c:x val="-4.624600665154562E-3"/>
                  <c:y val="1.3646898691706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342277438532559E-2"/>
                      <c:h val="8.51166708705936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A4-46F1-85AC-033F26991551}"/>
                </c:ext>
              </c:extLst>
            </c:dLbl>
            <c:dLbl>
              <c:idx val="3"/>
              <c:layout>
                <c:manualLayout>
                  <c:x val="-3.4684277395562991E-3"/>
                  <c:y val="2.7586247923815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65215690887061"/>
                      <c:h val="0.14555803560805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8A4-46F1-85AC-033F26991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Latino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0.19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Foothill Compared, 21-22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Compared, 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6-484E-829E-362E32C184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E6-484E-829E-362E32C18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Foothill</c:v>
                </c:pt>
                <c:pt idx="1">
                  <c:v>Silicon Valley</c:v>
                </c:pt>
                <c:pt idx="2">
                  <c:v>All CCCs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64592</c:v>
                </c:pt>
                <c:pt idx="1">
                  <c:v>56048</c:v>
                </c:pt>
                <c:pt idx="2">
                  <c:v>38436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6-484E-829E-362E32C18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09552"/>
        <c:axId val="209010512"/>
      </c:barChart>
      <c:catAx>
        <c:axId val="209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10512"/>
        <c:crosses val="autoZero"/>
        <c:auto val="1"/>
        <c:lblAlgn val="ctr"/>
        <c:lblOffset val="100"/>
        <c:noMultiLvlLbl val="0"/>
      </c:catAx>
      <c:valAx>
        <c:axId val="209010512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90620425001746"/>
          <c:y val="0.15140277997570503"/>
          <c:w val="0.87982267060367458"/>
          <c:h val="0.6611077702399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9888623707239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E-435C-A47F-E73D7888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Latino</c:v>
                </c:pt>
                <c:pt idx="3">
                  <c:v>Multi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100354</c:v>
                </c:pt>
                <c:pt idx="1">
                  <c:v>75634</c:v>
                </c:pt>
                <c:pt idx="2">
                  <c:v>49248</c:v>
                </c:pt>
                <c:pt idx="3">
                  <c:v>64308</c:v>
                </c:pt>
                <c:pt idx="4">
                  <c:v>69254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E-435C-A47F-E73D78884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197104"/>
        <c:axId val="373198064"/>
      </c:barChart>
      <c:catAx>
        <c:axId val="3731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8064"/>
        <c:crosses val="autoZero"/>
        <c:auto val="1"/>
        <c:lblAlgn val="ctr"/>
        <c:lblOffset val="100"/>
        <c:noMultiLvlLbl val="0"/>
      </c:catAx>
      <c:valAx>
        <c:axId val="373198064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1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A-4F31-B0EF-7E4D67DF18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A-4F31-B0EF-7E4D67DF18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A-4F31-B0EF-7E4D67DF18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6A-4F31-B0EF-7E4D67DF18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6A-4F31-B0EF-7E4D67DF18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6A-4F31-B0EF-7E4D67DF18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First-Time New</c:v>
                </c:pt>
                <c:pt idx="1">
                  <c:v>First-Time Transfer</c:v>
                </c:pt>
                <c:pt idx="2">
                  <c:v>Continuing</c:v>
                </c:pt>
                <c:pt idx="3">
                  <c:v>Returning</c:v>
                </c:pt>
                <c:pt idx="4">
                  <c:v>HS Concurrent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2017</c:v>
                </c:pt>
                <c:pt idx="1">
                  <c:v>2179</c:v>
                </c:pt>
                <c:pt idx="2">
                  <c:v>4672</c:v>
                </c:pt>
                <c:pt idx="3">
                  <c:v>1556</c:v>
                </c:pt>
                <c:pt idx="4">
                  <c:v>1059</c:v>
                </c:pt>
                <c:pt idx="5" formatCode="General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C-4E38-AC4A-D8759C1282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9-4B0F-8EF8-1F99904162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9-4B0F-8EF8-1F99904162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9-4B0F-8EF8-1F999041629D}"/>
              </c:ext>
            </c:extLst>
          </c:dPt>
          <c:dLbls>
            <c:dLbl>
              <c:idx val="0"/>
              <c:layout>
                <c:manualLayout>
                  <c:x val="3.8230741489746634E-3"/>
                  <c:y val="1.912260374577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19-4B0F-8EF8-1F999041629D}"/>
                </c:ext>
              </c:extLst>
            </c:dLbl>
            <c:dLbl>
              <c:idx val="2"/>
              <c:layout>
                <c:manualLayout>
                  <c:x val="0"/>
                  <c:y val="1.2748402497181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19-4B0F-8EF8-1F9990416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54076</c:v>
                </c:pt>
                <c:pt idx="1">
                  <c:v>88030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B0F-8EF8-1F9990416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102768"/>
        <c:axId val="218100368"/>
      </c:barChart>
      <c:catAx>
        <c:axId val="2181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0368"/>
        <c:crosses val="autoZero"/>
        <c:auto val="1"/>
        <c:lblAlgn val="ctr"/>
        <c:lblOffset val="100"/>
        <c:noMultiLvlLbl val="0"/>
      </c:catAx>
      <c:valAx>
        <c:axId val="218100368"/>
        <c:scaling>
          <c:orientation val="minMax"/>
          <c:max val="1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1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291</c:v>
                </c:pt>
                <c:pt idx="1">
                  <c:v>224</c:v>
                </c:pt>
                <c:pt idx="2">
                  <c:v>324</c:v>
                </c:pt>
                <c:pt idx="3">
                  <c:v>264</c:v>
                </c:pt>
                <c:pt idx="4">
                  <c:v>174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A-4CAF-8D7D-1985506744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AA-T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383</c:v>
                </c:pt>
                <c:pt idx="1">
                  <c:v>375</c:v>
                </c:pt>
                <c:pt idx="2">
                  <c:v>410</c:v>
                </c:pt>
                <c:pt idx="3">
                  <c:v>312</c:v>
                </c:pt>
                <c:pt idx="4">
                  <c:v>249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A-4CAF-8D7D-1985506744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257</c:v>
                </c:pt>
                <c:pt idx="1">
                  <c:v>222</c:v>
                </c:pt>
                <c:pt idx="2">
                  <c:v>206</c:v>
                </c:pt>
                <c:pt idx="3">
                  <c:v>183</c:v>
                </c:pt>
                <c:pt idx="4">
                  <c:v>150</c:v>
                </c:pt>
                <c:pt idx="5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A-4CAF-8D7D-1985506744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267</c:v>
                </c:pt>
                <c:pt idx="1">
                  <c:v>300</c:v>
                </c:pt>
                <c:pt idx="2">
                  <c:v>296</c:v>
                </c:pt>
                <c:pt idx="3">
                  <c:v>244</c:v>
                </c:pt>
                <c:pt idx="4">
                  <c:v>218</c:v>
                </c:pt>
                <c:pt idx="5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A-4CAF-8D7D-1985506744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73</c:v>
                </c:pt>
                <c:pt idx="3">
                  <c:v>76</c:v>
                </c:pt>
                <c:pt idx="4">
                  <c:v>54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A-4CAF-8D7D-198550674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3568864"/>
        <c:axId val="129356550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Credit Cert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3483365949119372E-2"/>
                  <c:y val="-3.2224665160305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76969659614465E-2"/>
                      <c:h val="7.9514801202213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B7A-4CAF-8D7D-198550674487}"/>
                </c:ext>
              </c:extLst>
            </c:dLbl>
            <c:dLbl>
              <c:idx val="1"/>
              <c:layout>
                <c:manualLayout>
                  <c:x val="1.2524461839530333E-2"/>
                  <c:y val="-1.9334748348479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60335608733844E-2"/>
                      <c:h val="7.9514801202213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B7A-4CAF-8D7D-198550674487}"/>
                </c:ext>
              </c:extLst>
            </c:dLbl>
            <c:dLbl>
              <c:idx val="2"/>
              <c:layout>
                <c:manualLayout>
                  <c:x val="2.6614481409001956E-2"/>
                  <c:y val="2.577983362365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7A-4CAF-8D7D-198550674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821</c:v>
                </c:pt>
                <c:pt idx="1">
                  <c:v>812</c:v>
                </c:pt>
                <c:pt idx="2">
                  <c:v>1063</c:v>
                </c:pt>
                <c:pt idx="3">
                  <c:v>1145</c:v>
                </c:pt>
                <c:pt idx="4">
                  <c:v>968</c:v>
                </c:pt>
                <c:pt idx="5">
                  <c:v>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7A-4CAF-8D7D-198550674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3568864"/>
        <c:axId val="1293565504"/>
      </c:lineChart>
      <c:catAx>
        <c:axId val="12935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565504"/>
        <c:crosses val="autoZero"/>
        <c:auto val="1"/>
        <c:lblAlgn val="ctr"/>
        <c:lblOffset val="100"/>
        <c:noMultiLvlLbl val="0"/>
      </c:catAx>
      <c:valAx>
        <c:axId val="12935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56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5 CSUs, 2022-23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San Jose State</c:v>
                </c:pt>
                <c:pt idx="1">
                  <c:v>San Francisco State</c:v>
                </c:pt>
                <c:pt idx="2">
                  <c:v>Cal State East Bay</c:v>
                </c:pt>
                <c:pt idx="3">
                  <c:v>Cal Poly Humbolt</c:v>
                </c:pt>
                <c:pt idx="4">
                  <c:v>San Diego State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176</c:v>
                </c:pt>
                <c:pt idx="1">
                  <c:v>47</c:v>
                </c:pt>
                <c:pt idx="2">
                  <c:v>33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D-4D3B-8280-75A0EA8A4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00416"/>
        <c:axId val="79801376"/>
      </c:barChart>
      <c:catAx>
        <c:axId val="798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01376"/>
        <c:crosses val="autoZero"/>
        <c:auto val="1"/>
        <c:lblAlgn val="ctr"/>
        <c:lblOffset val="100"/>
        <c:noMultiLvlLbl val="0"/>
      </c:catAx>
      <c:valAx>
        <c:axId val="798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5 UCs, </a:t>
            </a:r>
          </a:p>
          <a:p>
            <a:pPr>
              <a:defRPr b="1"/>
            </a:pPr>
            <a:r>
              <a:rPr lang="en-US" b="1" dirty="0"/>
              <a:t>2022-23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UCLA</c:v>
                </c:pt>
                <c:pt idx="1">
                  <c:v>Berkeley</c:v>
                </c:pt>
                <c:pt idx="2">
                  <c:v>Santa Cruz</c:v>
                </c:pt>
                <c:pt idx="3">
                  <c:v>Davis</c:v>
                </c:pt>
                <c:pt idx="4">
                  <c:v>San Diego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53</c:v>
                </c:pt>
                <c:pt idx="2">
                  <c:v>51</c:v>
                </c:pt>
                <c:pt idx="3">
                  <c:v>45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D-4D3B-8280-75A0EA8A4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00416"/>
        <c:axId val="79801376"/>
      </c:barChart>
      <c:catAx>
        <c:axId val="798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01376"/>
        <c:crosses val="autoZero"/>
        <c:auto val="1"/>
        <c:lblAlgn val="ctr"/>
        <c:lblOffset val="100"/>
        <c:noMultiLvlLbl val="0"/>
      </c:catAx>
      <c:valAx>
        <c:axId val="798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Fall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CCCs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Continuing</c:v>
                </c:pt>
                <c:pt idx="1">
                  <c:v>First-Time</c:v>
                </c:pt>
                <c:pt idx="2">
                  <c:v>First-Time Transfer</c:v>
                </c:pt>
                <c:pt idx="3">
                  <c:v>Returning</c:v>
                </c:pt>
                <c:pt idx="4">
                  <c:v>Special Admit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0.4864</c:v>
                </c:pt>
                <c:pt idx="1">
                  <c:v>0.16400000000000001</c:v>
                </c:pt>
                <c:pt idx="2">
                  <c:v>7.5999999999999998E-2</c:v>
                </c:pt>
                <c:pt idx="3">
                  <c:v>0.1174</c:v>
                </c:pt>
                <c:pt idx="4">
                  <c:v>0.1133</c:v>
                </c:pt>
                <c:pt idx="5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9-44CD-BC7D-45E6DAE408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Foothill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Continuing</c:v>
                </c:pt>
                <c:pt idx="1">
                  <c:v>First-Time</c:v>
                </c:pt>
                <c:pt idx="2">
                  <c:v>First-Time Transfer</c:v>
                </c:pt>
                <c:pt idx="3">
                  <c:v>Returning</c:v>
                </c:pt>
                <c:pt idx="4">
                  <c:v>Special Admit</c:v>
                </c:pt>
                <c:pt idx="5">
                  <c:v>Unknown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0.34789999999999999</c:v>
                </c:pt>
                <c:pt idx="1">
                  <c:v>0.13250000000000001</c:v>
                </c:pt>
                <c:pt idx="2">
                  <c:v>0.21529999999999999</c:v>
                </c:pt>
                <c:pt idx="3">
                  <c:v>0.20100000000000001</c:v>
                </c:pt>
                <c:pt idx="4">
                  <c:v>0.1009</c:v>
                </c:pt>
                <c:pt idx="5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9-44CD-BC7D-45E6DAE40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0621808"/>
        <c:axId val="1620622288"/>
      </c:barChart>
      <c:catAx>
        <c:axId val="162062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622288"/>
        <c:crosses val="autoZero"/>
        <c:auto val="1"/>
        <c:lblAlgn val="ctr"/>
        <c:lblOffset val="100"/>
        <c:noMultiLvlLbl val="0"/>
      </c:catAx>
      <c:valAx>
        <c:axId val="162062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62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Fall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CCCs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Delayed Interaction (Internet)</c:v>
                </c:pt>
                <c:pt idx="1">
                  <c:v>Non-Distance Ed</c:v>
                </c:pt>
                <c:pt idx="2">
                  <c:v>Simultaneous Interaction (Internet)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0.38424842611652077</c:v>
                </c:pt>
                <c:pt idx="1">
                  <c:v>0.58146953755626873</c:v>
                </c:pt>
                <c:pt idx="2">
                  <c:v>2.8092440667057256E-2</c:v>
                </c:pt>
                <c:pt idx="3">
                  <c:v>6.189595660153183E-3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7-4B50-BB4E-0F9A39CE8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Foothill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Delayed Interaction (Internet)</c:v>
                </c:pt>
                <c:pt idx="1">
                  <c:v>Non-Distance Ed</c:v>
                </c:pt>
                <c:pt idx="2">
                  <c:v>Simultaneous Interaction (Internet)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0.50560587764881304</c:v>
                </c:pt>
                <c:pt idx="1">
                  <c:v>0.46777775299728869</c:v>
                </c:pt>
                <c:pt idx="2">
                  <c:v>2.6616369353898307E-2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7-4B50-BB4E-0F9A39CE8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3047072"/>
        <c:axId val="373047552"/>
      </c:barChart>
      <c:catAx>
        <c:axId val="3730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47552"/>
        <c:crosses val="autoZero"/>
        <c:auto val="1"/>
        <c:lblAlgn val="ctr"/>
        <c:lblOffset val="100"/>
        <c:noMultiLvlLbl val="0"/>
      </c:catAx>
      <c:valAx>
        <c:axId val="3730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2019-2020 to 2023-2024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5936</c:v>
                </c:pt>
                <c:pt idx="1">
                  <c:v>6411</c:v>
                </c:pt>
                <c:pt idx="2">
                  <c:v>5222</c:v>
                </c:pt>
                <c:pt idx="3">
                  <c:v>5432</c:v>
                </c:pt>
                <c:pt idx="4">
                  <c:v>6425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7-4C91-A9BB-CD54BBB3A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1470</c:v>
                </c:pt>
                <c:pt idx="1">
                  <c:v>1264</c:v>
                </c:pt>
                <c:pt idx="2">
                  <c:v>1290</c:v>
                </c:pt>
                <c:pt idx="3">
                  <c:v>1339</c:v>
                </c:pt>
                <c:pt idx="4">
                  <c:v>1414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7-4C91-A9BB-CD54BBB3A8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97821008"/>
        <c:axId val="497822928"/>
      </c:lineChart>
      <c:catAx>
        <c:axId val="49782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22928"/>
        <c:crosses val="autoZero"/>
        <c:auto val="1"/>
        <c:lblAlgn val="ctr"/>
        <c:lblOffset val="100"/>
        <c:noMultiLvlLbl val="0"/>
      </c:catAx>
      <c:valAx>
        <c:axId val="49782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2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845277125975223"/>
          <c:y val="0.14797540077390825"/>
          <c:w val="0.28173405371816479"/>
          <c:h val="0.67887160871060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Silicon Valley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1-4E07-A88A-B837373A02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1-4E07-A88A-B837373A02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1-4E07-A88A-B837373A02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1-4E07-A88A-B837373A024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Adult Ed/ESL</c:v>
                </c:pt>
                <c:pt idx="1">
                  <c:v>Degree/Transfer</c:v>
                </c:pt>
                <c:pt idx="2">
                  <c:v>Short-Term CTE</c:v>
                </c:pt>
                <c:pt idx="3">
                  <c:v>Undecided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8362</c:v>
                </c:pt>
                <c:pt idx="1">
                  <c:v>50740</c:v>
                </c:pt>
                <c:pt idx="2">
                  <c:v>15303</c:v>
                </c:pt>
                <c:pt idx="3">
                  <c:v>22208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8-4A7C-815A-BD7D826B47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457998927009551E-2"/>
          <c:y val="0.84865534532064091"/>
          <c:w val="0.88195163233639129"/>
          <c:h val="8.708535189320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9670-6D03-4ACB-8DB9-0BC1F6914E0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169B-02F6-412F-BF59-C9482005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9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53E76-F087-E3E1-6301-A212E7D5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4C78A-5B45-1CE6-DE27-790B415BC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6825D-D87B-7F83-4828-2234CFB3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4D53-F8FF-71E8-6384-37409253E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6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3F419-EFA4-A3C0-9838-761F966C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E89ED-B66C-5E03-4AC0-EF59DB4A3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49C7A-B7B4-9878-C2FF-0ADDF791A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BA0C1-975A-CE3A-0611-11C931507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8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316B3-B86E-AEFA-1BC6-FC04E2A8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1B39E-FA09-D214-7775-A2C301FA1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19498-9EFC-5C04-D598-95FF52397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EBBFF-2754-6872-42E7-DAC1018A2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66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A14F-B64E-C7B8-942A-84E87D366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77456-7148-E8F6-200E-69487E57F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C6593-24F9-48DD-0E51-EB5725892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FC3E4-0204-F1EB-11F2-ACE9E2B2E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7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8C480-573E-D2C1-C819-E2E6BCE4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D9501-A7FD-1E68-3BC8-64FD02EEA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4AC32-DA90-854E-03BF-B42F4B9BD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C6216-55C9-FFA5-B8D1-6B9CBF2AC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7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51843-37A2-488B-905B-EC95423F5E3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8A45E-6C65-8610-46F5-3AEA4D28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9BF0B-0C3D-291D-4B54-8CD4DCCB7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3B37E-DDDD-85B6-ED48-DEA9318F1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7A71-4F81-AA48-CD06-37C6A8226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4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BC42-1468-517B-15D9-B7A1C2DB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C5A5A-89EC-6C16-1EAF-360ADA5FB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8CC04-BE56-FB8C-F138-B9106127E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0852-F6D8-F567-A091-AA6C9755E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CD435-F4E8-2EDD-E9F3-81F883F1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5DEB4-4C83-8FBE-2AFA-A9D360149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D12D9-B7D2-DDB6-DCE1-E12586639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1720E-1D1D-7725-2A86-8BA3572CD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4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D6928-881B-115A-18F1-BFC29C082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2246D-EC11-23C0-E188-0F3EA93DB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570E9-DC06-833E-231E-C6A2252DF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38C7-89B3-D0B3-AB4B-366323F14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81A78-6FD5-2BDB-F036-117DFC96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09123-4D28-6A66-DE65-F10DBD257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18BD3-639C-23BC-4600-3794D6E5F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1F36-E7DA-919C-698C-B729ACD70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7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4FD2-C7A8-D9A6-CA56-A2263930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6AEC8-16A5-A1FE-8D7E-D091D1BFF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39428-3A12-3356-E341-3710F1190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E76CF-2D6F-AE85-6AA7-0529AD64C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4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C71B-9CF8-8EB9-A011-CBC0342F8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00BE3-CE95-DA42-244E-48CF5734D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808EB-1548-0B57-800F-453C91E43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D0E85-F58B-31D7-BE0F-D75109FC1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9169B-02F6-412F-BF59-C948200528B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1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5598581"/>
            <a:ext cx="579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2000" b="0" i="0" baseline="0" dirty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2000" b="1" i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86BC127-EDB0-AB48-B8ED-2120D58AE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7E73FF-B58A-2F49-9115-630395BE6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653756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6E1C678-4DBE-0E46-9EDC-C2B565C43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5335312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8EE7EEC-8883-B844-BACB-036619A53E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5982083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10985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EF6BE9-93AE-AA49-B2B7-95DE564ED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  <p:sldLayoutId id="2147486535" r:id="rId8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t.cccco.edu/Services/FinAid_Summary.aspx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vista.cccco.edu/data_views/metric_themes_nsa" TargetMode="Externa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hyperlink" Target="https://datavista.cccco.edu/data_views/metric_themes_ns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t.cccco.edu/Students/Student_Headcount_Term_Annual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chart" Target="../charts/char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chart" Target="../charts/char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chart" Target="../charts/char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sta.cccco.edu/data_views/metric_themes_ns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chart" Target="../charts/char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vista.cccco.edu/data_views/metric_themes_n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thill.edu/irp/2025/FH-2025-Q2-Report-FallCensus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2.precisioncampus.com/fhda/pivot?page=19" TargetMode="Externa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2.precisioncampus.com/fhda/pivot?page=19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2.precisioncampus.com/fhda/pivot?page=1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2.precisioncampus.com/fhda/pivot?page=1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2.precisioncampus.com/fhda/pivot?page=1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thill.edu/irp/2024/FH-2024-Q4-Report-2022-23-TransferRates%2005-28-24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othill.edu/irp/2024/FH-2024-Q4-Report-2022-23-TransferRates%2005-28-24.pdf" TargetMode="External"/><Relationship Id="rId4" Type="http://schemas.openxmlformats.org/officeDocument/2006/relationships/hyperlink" Target="https://www.calstate.edu/data-center/institutional-research-analyses/Pages/data-dashboards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hill.edu/irp/2025/FH-2025-Q2-Report-FallCensus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foothill.edu/irp/2024/FH-2024-Q4-Report-2022-23-TransferRates%2005-28-24.pdf" TargetMode="Externa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versityofcalifornia.edu/about-us/information-center/transfers-major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data-center/institutional-research-analyses/Pages/data-dashboards.aspx" TargetMode="External"/><Relationship Id="rId2" Type="http://schemas.openxmlformats.org/officeDocument/2006/relationships/hyperlink" Target="https://www.universityofcalifornia.edu/about-us/information-center/transfers-major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wage.mit.edu/counties/06085" TargetMode="External"/><Relationship Id="rId2" Type="http://schemas.openxmlformats.org/officeDocument/2006/relationships/hyperlink" Target="https://cteos.santarosa.edu/repo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eos.santarosa.edu/reports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t.cccco.edu/Students/Enrollment_Status.aspx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mart.cccco.edu/Students/Citizenship_Status_Summary.aspx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foothill.edu/irp/2025/FH-2025-Q2-Report-FallCensus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t.cccco.edu/Students/FTES_Summary_DE.aspx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thill.edu/irp/2025/FH-2025-Q2-Report-FallCensu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College-Finance-and-Facilities-Planning/scff-dashboard/phase-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66B92-7341-3CB5-0335-177C10912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Internal Environmental Scan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7F3DB4-4C76-0942-9A27-0F98D119B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7, 2025</a:t>
            </a:r>
          </a:p>
        </p:txBody>
      </p:sp>
    </p:spTree>
    <p:extLst>
      <p:ext uri="{BB962C8B-B14F-4D97-AF65-F5344CB8AC3E}">
        <p14:creationId xmlns:p14="http://schemas.microsoft.com/office/powerpoint/2010/main" val="2063532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53BC-846B-CF81-4967-3D2C3603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Headcount of CPG and Pell </a:t>
            </a:r>
            <a:br>
              <a:rPr lang="en-US" dirty="0"/>
            </a:br>
            <a:r>
              <a:rPr lang="en-US" dirty="0"/>
              <a:t>at Foothill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EA62B4-AF35-09D2-68F2-861AF82D9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525807"/>
              </p:ext>
            </p:extLst>
          </p:nvPr>
        </p:nvGraphicFramePr>
        <p:xfrm>
          <a:off x="550863" y="2243138"/>
          <a:ext cx="8112125" cy="37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1FC0A5-2593-C3F8-6400-FB7C30B7C202}"/>
              </a:ext>
            </a:extLst>
          </p:cNvPr>
          <p:cNvSpPr txBox="1"/>
          <p:nvPr/>
        </p:nvSpPr>
        <p:spPr>
          <a:xfrm>
            <a:off x="402336" y="6114217"/>
            <a:ext cx="6958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DataMart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228416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AC6CD3-0743-76D6-0629-7A74E831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87168B-843F-078A-25E8-9779364C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66" y="309448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542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EDCC-5960-1D95-A4E4-78D50111F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4AEF-C6AE-1F40-356B-E4C57ED62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CCCCO DataVista</a:t>
            </a:r>
          </a:p>
        </p:txBody>
      </p:sp>
    </p:spTree>
    <p:extLst>
      <p:ext uri="{BB962C8B-B14F-4D97-AF65-F5344CB8AC3E}">
        <p14:creationId xmlns:p14="http://schemas.microsoft.com/office/powerpoint/2010/main" val="381020062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CE6B06-7577-0600-3E5F-C40C02D8D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464316"/>
              </p:ext>
            </p:extLst>
          </p:nvPr>
        </p:nvGraphicFramePr>
        <p:xfrm>
          <a:off x="143256" y="2002536"/>
          <a:ext cx="8857488" cy="367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0E4DC8-1E3F-1843-22FB-AC7237AF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Students by Journey, Compared</a:t>
            </a:r>
            <a:br>
              <a:rPr lang="en-US" dirty="0"/>
            </a:br>
            <a:r>
              <a:rPr lang="en-US" dirty="0"/>
              <a:t>2022-2023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6C7C8A-1392-0E87-D13B-FC1C1CC93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871716"/>
              </p:ext>
            </p:extLst>
          </p:nvPr>
        </p:nvGraphicFramePr>
        <p:xfrm>
          <a:off x="143256" y="1929384"/>
          <a:ext cx="2965705" cy="318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093644A-3ED4-E984-FED5-DD0EFE404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178009"/>
              </p:ext>
            </p:extLst>
          </p:nvPr>
        </p:nvGraphicFramePr>
        <p:xfrm>
          <a:off x="6035040" y="2002536"/>
          <a:ext cx="310896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3715D6E-0815-06C7-B006-81483F2A5840}"/>
              </a:ext>
            </a:extLst>
          </p:cNvPr>
          <p:cNvSpPr txBox="1"/>
          <p:nvPr/>
        </p:nvSpPr>
        <p:spPr>
          <a:xfrm>
            <a:off x="143256" y="5476128"/>
            <a:ext cx="8616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include </a:t>
            </a:r>
            <a:r>
              <a:rPr lang="en-US" sz="1400" b="1" dirty="0"/>
              <a:t>Non-Special Admit Students only </a:t>
            </a:r>
            <a:r>
              <a:rPr lang="en-US" sz="1400" dirty="0"/>
              <a:t>(approx. 9% of Foothill students are Special Admit)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Foothill has a higher percent of Short-Term CTE and Undecided students than the region or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Foothill, N= 8,874 Degree/Transfer, 5,871 Short-Term CTE, 3,025 Adult Ed/ESL, 7,097 Undecided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Silicon Valley includes De Anza, Evergreen, Foothill, Gavilan, Mission, San Jose City, and West Valley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56244-F28F-49C7-F68B-36D380842781}"/>
              </a:ext>
            </a:extLst>
          </p:cNvPr>
          <p:cNvSpPr txBox="1"/>
          <p:nvPr/>
        </p:nvSpPr>
        <p:spPr>
          <a:xfrm>
            <a:off x="143256" y="6437376"/>
            <a:ext cx="668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6"/>
              </a:rPr>
              <a:t>DataVista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827340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734A5-6B04-BFAD-2C16-2E45381F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Degree/Transfer Students: Persistence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03E62-71A5-7888-911D-A328C561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6" y="2020712"/>
            <a:ext cx="5792008" cy="4334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5640B-B5F5-A3FF-82C8-3787195765B0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2C7D6B-C76F-5E39-E871-F5651B150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146611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88660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7615DA-2C5B-01FE-CA89-10BA34FB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Persistence,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FB0560-62DC-073C-62E6-6AAE1AD88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988148"/>
              </p:ext>
            </p:extLst>
          </p:nvPr>
        </p:nvGraphicFramePr>
        <p:xfrm>
          <a:off x="210042" y="1924060"/>
          <a:ext cx="5492258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34E4F3-69A7-EC8A-DA24-C57F0E86E627}"/>
              </a:ext>
            </a:extLst>
          </p:cNvPr>
          <p:cNvCxnSpPr/>
          <p:nvPr/>
        </p:nvCxnSpPr>
        <p:spPr>
          <a:xfrm flipH="1">
            <a:off x="954911" y="3239866"/>
            <a:ext cx="44331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725DAA-2D06-60FF-F588-6DE455C8C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606021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D95195-F5B8-6F8C-F45C-FC417D6731FB}"/>
              </a:ext>
            </a:extLst>
          </p:cNvPr>
          <p:cNvCxnSpPr/>
          <p:nvPr/>
        </p:nvCxnSpPr>
        <p:spPr>
          <a:xfrm>
            <a:off x="6447810" y="3235455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73B79A-76BC-A591-98EA-8CCBBB6479AA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70%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299487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1D5C-B32A-6B51-11DC-30252FE79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7182FC-B801-1CB5-9C4A-C95584F8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Degree/Transfer Students: Completed Transfer Level Math and English in Year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B7758-344C-65DF-A777-52D773E0EC96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2022-2023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8D57D9-996F-9614-27C0-FB9CD717E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121645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DC7520C-3C7F-2D64-6904-A70DD701B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68" y="2728544"/>
            <a:ext cx="6007608" cy="26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793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A85F0-BFD5-81C3-A0F7-CBA2E86B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0EEF43-F0B2-8B4D-8763-5E32FA98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 + English in Year 1,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7B2702-2701-3447-889A-160E7C800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727969"/>
              </p:ext>
            </p:extLst>
          </p:nvPr>
        </p:nvGraphicFramePr>
        <p:xfrm>
          <a:off x="210042" y="1924060"/>
          <a:ext cx="5492258" cy="430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6298FC-1DB1-DF57-4E0E-D85FBEE24AF3}"/>
              </a:ext>
            </a:extLst>
          </p:cNvPr>
          <p:cNvCxnSpPr>
            <a:cxnSpLocks/>
          </p:cNvCxnSpPr>
          <p:nvPr/>
        </p:nvCxnSpPr>
        <p:spPr>
          <a:xfrm flipH="1">
            <a:off x="881759" y="4574890"/>
            <a:ext cx="47235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B6C48B-BCEC-BB7B-8B08-CB262D7A6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572828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AED03-902D-052C-DBE3-4AF499480FA9}"/>
              </a:ext>
            </a:extLst>
          </p:cNvPr>
          <p:cNvCxnSpPr/>
          <p:nvPr/>
        </p:nvCxnSpPr>
        <p:spPr>
          <a:xfrm>
            <a:off x="6530106" y="4661919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860B7E-1A31-41C4-B5A4-C4AED05618B1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29%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038980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9B0B-7D0B-0760-C263-09DE4D75B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1EA7B-1785-9E1F-D869-96AD724A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Degree/Transfer Students: Completion/Transfer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A80B9-BA05-18E9-32BD-C21042C9C796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79AE39-9B70-7276-15E8-508C6A971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774114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3BD06B-741A-C1EF-C935-EBDD075A4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16" y="2338235"/>
            <a:ext cx="5801535" cy="2535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C60ED-BD57-9115-8F92-722DC15308EE}"/>
              </a:ext>
            </a:extLst>
          </p:cNvPr>
          <p:cNvSpPr txBox="1"/>
          <p:nvPr/>
        </p:nvSpPr>
        <p:spPr>
          <a:xfrm>
            <a:off x="121516" y="5138928"/>
            <a:ext cx="580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Corresponding percentages for the above chart, from 14-15 to 21-22:</a:t>
            </a:r>
          </a:p>
          <a:p>
            <a:r>
              <a:rPr lang="en-US" sz="1800" dirty="0"/>
              <a:t>     14%, 12%, 13%, 14%, 15%, 14%, 16%, 16%</a:t>
            </a:r>
          </a:p>
        </p:txBody>
      </p:sp>
    </p:spTree>
    <p:extLst>
      <p:ext uri="{BB962C8B-B14F-4D97-AF65-F5344CB8AC3E}">
        <p14:creationId xmlns:p14="http://schemas.microsoft.com/office/powerpoint/2010/main" val="336423485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79B55-6F20-6B4C-7656-FD0BCB54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F9DDB-70D1-ED95-C784-DE6EA272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Completion/Transfer,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B44799-6E6C-6856-9070-D4505154F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257285"/>
              </p:ext>
            </p:extLst>
          </p:nvPr>
        </p:nvGraphicFramePr>
        <p:xfrm>
          <a:off x="210042" y="1924060"/>
          <a:ext cx="5492258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1F3C01-916B-65AC-A78A-DF50A1EC2ADE}"/>
              </a:ext>
            </a:extLst>
          </p:cNvPr>
          <p:cNvCxnSpPr>
            <a:cxnSpLocks/>
          </p:cNvCxnSpPr>
          <p:nvPr/>
        </p:nvCxnSpPr>
        <p:spPr>
          <a:xfrm flipH="1">
            <a:off x="978787" y="4600544"/>
            <a:ext cx="47235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9E6BC0-DA7E-804C-F0BF-23E51089E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549818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3B3171-3359-BF8E-9020-6D9737A4ECD6}"/>
              </a:ext>
            </a:extLst>
          </p:cNvPr>
          <p:cNvCxnSpPr/>
          <p:nvPr/>
        </p:nvCxnSpPr>
        <p:spPr>
          <a:xfrm>
            <a:off x="6485656" y="5061969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3C0163-CEC8-D8D4-166E-D6D95DABD484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2021-2022</a:t>
            </a:r>
          </a:p>
          <a:p>
            <a:r>
              <a:rPr lang="en-US" sz="1400" i="1" dirty="0"/>
              <a:t>Note: Foothill Average = 16%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66663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C4CB4-2C16-FD56-1DEA-99A19A79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10" y="1454046"/>
            <a:ext cx="8088059" cy="388605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Foothill College Students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39538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7C4E-EF99-840D-5D2D-5C720BC9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4735F-2BA4-E6BB-0826-39290E02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Degree/Transfer Students:</a:t>
            </a:r>
            <a:br>
              <a:rPr lang="en-US" dirty="0"/>
            </a:br>
            <a:r>
              <a:rPr lang="en-US" dirty="0"/>
              <a:t>Units Upon Graduation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FE8E7-A0A4-5D86-C752-5E7173D11C76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2022-2023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2CAF0B-CFE8-302D-0115-450D99BCF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626797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8E36EB-54F6-AB41-3251-BE97CE51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9" y="2830282"/>
            <a:ext cx="5830114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7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C1B8-C7C8-0950-3D2D-9C87A183D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2BAB8-A899-0AEB-A9D9-58E15F0B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Units Upon Graduation,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86A76B-0FF4-24B2-6600-B613C8741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0541"/>
              </p:ext>
            </p:extLst>
          </p:nvPr>
        </p:nvGraphicFramePr>
        <p:xfrm>
          <a:off x="169729" y="2000798"/>
          <a:ext cx="5492258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01233A-F5E3-FD9C-20BD-DC3B499A6DD0}"/>
              </a:ext>
            </a:extLst>
          </p:cNvPr>
          <p:cNvCxnSpPr>
            <a:cxnSpLocks/>
          </p:cNvCxnSpPr>
          <p:nvPr/>
        </p:nvCxnSpPr>
        <p:spPr>
          <a:xfrm flipH="1">
            <a:off x="829912" y="3032444"/>
            <a:ext cx="463628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8A9762A-7A4D-3A4B-0D51-956DE0CB1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352152"/>
              </p:ext>
            </p:extLst>
          </p:nvPr>
        </p:nvGraphicFramePr>
        <p:xfrm>
          <a:off x="5849107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2113D3-04B7-6B90-2974-06A5E3BED79C}"/>
              </a:ext>
            </a:extLst>
          </p:cNvPr>
          <p:cNvCxnSpPr/>
          <p:nvPr/>
        </p:nvCxnSpPr>
        <p:spPr>
          <a:xfrm>
            <a:off x="6447810" y="3093562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51173E-7139-313A-2FF6-46B72EBE7306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128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264827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F7D69-56D3-FE54-5A4B-8B5EF72FC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CDEC7-ED54-6DA3-A49E-30780BB3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Short-Term CTE Students:</a:t>
            </a:r>
            <a:br>
              <a:rPr lang="en-US" dirty="0"/>
            </a:br>
            <a:r>
              <a:rPr lang="en-US" dirty="0"/>
              <a:t>Course Success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D5F7-1782-42AC-CFDD-5CC24AE521E6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B56C449-BDCC-206C-64E2-4C663E105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870496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E0B32D9-427C-01F0-0DD5-222BF15A0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20" y="2883992"/>
            <a:ext cx="6027456" cy="26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072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E52E-2E9E-4B10-E8DE-4952BCDD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5C6CD9-1E4A-91CA-CC72-DDEE2AB8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CTE Course Success,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00F0D7-440F-BA78-BB7E-11C3C5E73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293117"/>
              </p:ext>
            </p:extLst>
          </p:nvPr>
        </p:nvGraphicFramePr>
        <p:xfrm>
          <a:off x="210042" y="1924059"/>
          <a:ext cx="5492258" cy="41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A0744-2074-1FCA-4EE0-F386B1D1371D}"/>
              </a:ext>
            </a:extLst>
          </p:cNvPr>
          <p:cNvCxnSpPr>
            <a:cxnSpLocks/>
          </p:cNvCxnSpPr>
          <p:nvPr/>
        </p:nvCxnSpPr>
        <p:spPr>
          <a:xfrm flipH="1">
            <a:off x="881759" y="2883250"/>
            <a:ext cx="471918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6D69DE-216E-33ED-D0B2-6F60878AA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953822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A3684-EB8B-0639-53C3-7F56A02240AC}"/>
              </a:ext>
            </a:extLst>
          </p:cNvPr>
          <p:cNvCxnSpPr/>
          <p:nvPr/>
        </p:nvCxnSpPr>
        <p:spPr>
          <a:xfrm>
            <a:off x="6520962" y="2805687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8B5B3E-D88D-32ED-FF6C-A0F7CCD14FE9}"/>
              </a:ext>
            </a:extLst>
          </p:cNvPr>
          <p:cNvSpPr txBox="1"/>
          <p:nvPr/>
        </p:nvSpPr>
        <p:spPr>
          <a:xfrm>
            <a:off x="311396" y="604983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88%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21923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124F0-92BC-0647-6B79-03B920F0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B14F6-C8F2-10B5-610A-A9A7787E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Short-Term CTE Students:</a:t>
            </a:r>
            <a:br>
              <a:rPr lang="en-US" dirty="0"/>
            </a:br>
            <a:r>
              <a:rPr lang="en-US" dirty="0"/>
              <a:t>Earned 9+ Units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0915A-CE14-1B03-24AD-DA5F45C7119B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2022-2023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7549B94-3841-9DDF-064C-EE2E7E5EB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097035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8A0D410-66A1-3509-7C75-4F947D38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05" y="2901897"/>
            <a:ext cx="581106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548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CA2BC-2DEF-6A56-2AD7-1D002D4E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AEAA8-2914-FC19-AC8B-458EFBC3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9+ CTE Units,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911FD1-4EE3-A106-AD36-A24799A21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42648"/>
              </p:ext>
            </p:extLst>
          </p:nvPr>
        </p:nvGraphicFramePr>
        <p:xfrm>
          <a:off x="210042" y="1924060"/>
          <a:ext cx="5492258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F5C50A-EADB-E1EB-AA3C-ACED31F73DE5}"/>
              </a:ext>
            </a:extLst>
          </p:cNvPr>
          <p:cNvCxnSpPr/>
          <p:nvPr/>
        </p:nvCxnSpPr>
        <p:spPr>
          <a:xfrm flipH="1">
            <a:off x="954911" y="4456018"/>
            <a:ext cx="44331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CA40C4-BE91-4ED1-EA04-0AE4707BB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384261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8DB4D6-B1DC-8E13-AC77-5FB5095D131A}"/>
              </a:ext>
            </a:extLst>
          </p:cNvPr>
          <p:cNvCxnSpPr/>
          <p:nvPr/>
        </p:nvCxnSpPr>
        <p:spPr>
          <a:xfrm>
            <a:off x="6520962" y="4890519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899AC2-412F-3528-6A99-8EBE52673657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22%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290612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DA0AF-4FB1-BF35-D6D0-2059DA64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4E37B5-F114-D97D-4CEA-6056A009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Short-Term CTE Students: Job Closely Related to Field of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C13E6-9ACA-32DC-CFE0-5C9B0999D73B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2020-2021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09C8A5-1EDB-947E-827C-42BB6453A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943823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BED4C3-51EE-E5AB-7805-6EB0EAFBE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8" y="2711924"/>
            <a:ext cx="579200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283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A399-8040-4CED-FE5F-2F53DDBA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87E88-F302-8F01-7B5D-46DBD1C3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 Closely Related to Field of Study,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2A919C-9E6F-9C10-5EF2-CC88E3FBB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968674"/>
              </p:ext>
            </p:extLst>
          </p:nvPr>
        </p:nvGraphicFramePr>
        <p:xfrm>
          <a:off x="210042" y="1924059"/>
          <a:ext cx="5612024" cy="431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614B02-B9D4-D1D5-175F-30FAEE0FAE77}"/>
              </a:ext>
            </a:extLst>
          </p:cNvPr>
          <p:cNvCxnSpPr>
            <a:cxnSpLocks/>
          </p:cNvCxnSpPr>
          <p:nvPr/>
        </p:nvCxnSpPr>
        <p:spPr>
          <a:xfrm flipH="1">
            <a:off x="886968" y="3047842"/>
            <a:ext cx="48153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0B9083-8165-C47A-E3A3-B820E0C90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67991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B218B1-FA67-C500-4E0F-25A9793C9A88}"/>
              </a:ext>
            </a:extLst>
          </p:cNvPr>
          <p:cNvCxnSpPr/>
          <p:nvPr/>
        </p:nvCxnSpPr>
        <p:spPr>
          <a:xfrm>
            <a:off x="6511818" y="2983834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1A799C-E293-7201-E7EC-B22A0F2BFC05}"/>
              </a:ext>
            </a:extLst>
          </p:cNvPr>
          <p:cNvSpPr txBox="1"/>
          <p:nvPr/>
        </p:nvSpPr>
        <p:spPr>
          <a:xfrm>
            <a:off x="532516" y="604983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2020-2021</a:t>
            </a:r>
          </a:p>
          <a:p>
            <a:r>
              <a:rPr lang="en-US" sz="1400" i="1" dirty="0"/>
              <a:t>Note: Foothill Average = 83%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889182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C694D-7765-7016-66F6-E9F81E38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F79C1-C62B-F265-283A-DD404C5C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Short-Term CTE Students: Earnings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1A4D9-44BC-643B-59E0-0A317AF19143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479A1D4-726E-3330-C3EE-D145819C1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932155"/>
              </p:ext>
            </p:extLst>
          </p:nvPr>
        </p:nvGraphicFramePr>
        <p:xfrm>
          <a:off x="6089904" y="1885472"/>
          <a:ext cx="3182112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2D6E0CC-C333-78EB-79F2-D574FF86B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25" y="2773710"/>
            <a:ext cx="5729736" cy="24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0888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36D34-23C0-25DF-218E-0C150867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C28153-71AB-F525-ABB1-B69464B7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Earnings,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386097-3824-FACA-43EA-A88DF96A5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129054"/>
              </p:ext>
            </p:extLst>
          </p:nvPr>
        </p:nvGraphicFramePr>
        <p:xfrm>
          <a:off x="210042" y="1924059"/>
          <a:ext cx="5612024" cy="431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00724-D7AF-23B9-D7E6-01FB103F4E49}"/>
              </a:ext>
            </a:extLst>
          </p:cNvPr>
          <p:cNvCxnSpPr>
            <a:cxnSpLocks/>
          </p:cNvCxnSpPr>
          <p:nvPr/>
        </p:nvCxnSpPr>
        <p:spPr>
          <a:xfrm flipH="1">
            <a:off x="1078992" y="3541618"/>
            <a:ext cx="48153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00D600-9277-0212-5A25-273BD5F0E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221999"/>
              </p:ext>
            </p:extLst>
          </p:nvPr>
        </p:nvGraphicFramePr>
        <p:xfrm>
          <a:off x="5822066" y="1924060"/>
          <a:ext cx="3321934" cy="447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70FE53-93F7-5229-2D50-9BE231AAB99D}"/>
              </a:ext>
            </a:extLst>
          </p:cNvPr>
          <p:cNvCxnSpPr/>
          <p:nvPr/>
        </p:nvCxnSpPr>
        <p:spPr>
          <a:xfrm>
            <a:off x="6594114" y="3541618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6E50D2-2691-62E9-406A-B70358FE3EA6}"/>
              </a:ext>
            </a:extLst>
          </p:cNvPr>
          <p:cNvSpPr txBox="1"/>
          <p:nvPr/>
        </p:nvSpPr>
        <p:spPr>
          <a:xfrm>
            <a:off x="532516" y="604983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2021-2022</a:t>
            </a:r>
          </a:p>
          <a:p>
            <a:r>
              <a:rPr lang="en-US" sz="1400" i="1" dirty="0"/>
              <a:t>Note: Foothill Average = $79,148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25020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30628-08DC-1F43-2CBB-DF8C5A14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 Enrollment, by Ethnicity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12D9CA-D42C-02EB-EA76-7C0BB4C9D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813763"/>
              </p:ext>
            </p:extLst>
          </p:nvPr>
        </p:nvGraphicFramePr>
        <p:xfrm>
          <a:off x="345440" y="1856232"/>
          <a:ext cx="8643112" cy="450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7929EF-182B-39B1-C71B-42B29BE70305}"/>
              </a:ext>
            </a:extLst>
          </p:cNvPr>
          <p:cNvSpPr txBox="1"/>
          <p:nvPr/>
        </p:nvSpPr>
        <p:spPr>
          <a:xfrm>
            <a:off x="237744" y="6360160"/>
            <a:ext cx="69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DataMart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3993679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9F34-8E41-2C0E-2DF7-681C0B1B1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C6AC3-4E72-A42A-5A18-53845E7A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Short-Term CTE:</a:t>
            </a:r>
            <a:br>
              <a:rPr lang="en-US" dirty="0"/>
            </a:br>
            <a:r>
              <a:rPr lang="en-US" dirty="0"/>
              <a:t>Attained Living Wage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C19FD-50C8-50ED-ED60-B55F35EEA23C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07486-E958-66E2-1EDE-ADF1A9FB6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536719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82CB23-0017-FC4F-7772-89FEF19FA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37" y="2767061"/>
            <a:ext cx="5811061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3235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0812-DC19-B914-2D76-428BD5D5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1B415-018D-60C0-61F5-045785B7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Attained Living Wage,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8E5FDB-8A15-D633-DDFD-7972D03E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252645"/>
              </p:ext>
            </p:extLst>
          </p:nvPr>
        </p:nvGraphicFramePr>
        <p:xfrm>
          <a:off x="210042" y="1924060"/>
          <a:ext cx="5492258" cy="434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2BE6B-6045-88D4-F3B5-20B414BB1C53}"/>
              </a:ext>
            </a:extLst>
          </p:cNvPr>
          <p:cNvCxnSpPr>
            <a:cxnSpLocks/>
          </p:cNvCxnSpPr>
          <p:nvPr/>
        </p:nvCxnSpPr>
        <p:spPr>
          <a:xfrm flipH="1">
            <a:off x="759331" y="3429000"/>
            <a:ext cx="47235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3AB4F21-3362-D04F-3D30-1D3B7B009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46531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CF841E-6CB1-011F-AC79-F32B728269D9}"/>
              </a:ext>
            </a:extLst>
          </p:cNvPr>
          <p:cNvCxnSpPr/>
          <p:nvPr/>
        </p:nvCxnSpPr>
        <p:spPr>
          <a:xfrm>
            <a:off x="6485656" y="3342897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BD804E-36FD-0AB5-D2DB-3F593E509FAB}"/>
              </a:ext>
            </a:extLst>
          </p:cNvPr>
          <p:cNvSpPr txBox="1"/>
          <p:nvPr/>
        </p:nvSpPr>
        <p:spPr>
          <a:xfrm>
            <a:off x="476312" y="6004478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2021-2022</a:t>
            </a:r>
          </a:p>
          <a:p>
            <a:r>
              <a:rPr lang="en-US" sz="1400" i="1" dirty="0"/>
              <a:t>Note: Foothill Average = 71%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61481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255F-4F83-974B-27E2-2A117EC76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5D7AC-443E-F282-9E98-4F539FA0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Adult Ed/ESL: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71F89-F883-884A-ED43-52FF256F720C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2022-2023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6976C9-918A-CF85-D00F-12C1A3765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49139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4950825-97B4-7912-0710-AE2B1FFCE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00" y="2760978"/>
            <a:ext cx="5801535" cy="1848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D3CA1-6BA5-E40C-AC4B-4B0225D9C121}"/>
              </a:ext>
            </a:extLst>
          </p:cNvPr>
          <p:cNvSpPr txBox="1"/>
          <p:nvPr/>
        </p:nvSpPr>
        <p:spPr>
          <a:xfrm>
            <a:off x="121516" y="5138928"/>
            <a:ext cx="580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Corresponding percentages for the above chart, from 14-15 to 22-23:</a:t>
            </a:r>
          </a:p>
          <a:p>
            <a:r>
              <a:rPr lang="en-US" sz="1800" dirty="0"/>
              <a:t>     4%, 6%, 9%, 9%, 6%, 5%, 8%, 7%, 7%</a:t>
            </a:r>
          </a:p>
        </p:txBody>
      </p:sp>
    </p:spTree>
    <p:extLst>
      <p:ext uri="{BB962C8B-B14F-4D97-AF65-F5344CB8AC3E}">
        <p14:creationId xmlns:p14="http://schemas.microsoft.com/office/powerpoint/2010/main" val="299320324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477C-EFB6-E423-0745-D94F940E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1943B-F778-E5CA-04A7-8C1C1E47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Completion,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AE5451-D4E7-4106-544C-1BF1054F3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10875"/>
              </p:ext>
            </p:extLst>
          </p:nvPr>
        </p:nvGraphicFramePr>
        <p:xfrm>
          <a:off x="210042" y="1924060"/>
          <a:ext cx="5492258" cy="420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A8A9AA-643F-4540-228D-DE6FFC9BD41A}"/>
              </a:ext>
            </a:extLst>
          </p:cNvPr>
          <p:cNvCxnSpPr/>
          <p:nvPr/>
        </p:nvCxnSpPr>
        <p:spPr>
          <a:xfrm flipH="1">
            <a:off x="1028063" y="5140297"/>
            <a:ext cx="44331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9FD92C-CB3D-36A7-692D-083452FDF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59951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DC904D-DA39-653C-0BB5-D1134D83FB5E}"/>
              </a:ext>
            </a:extLst>
          </p:cNvPr>
          <p:cNvCxnSpPr/>
          <p:nvPr/>
        </p:nvCxnSpPr>
        <p:spPr>
          <a:xfrm>
            <a:off x="6520962" y="5329431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AC1E30-B346-0EF8-3C53-37FEAAB41A75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7%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92045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3BEBE-560B-F977-1397-A1380092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A43405-D7E9-196C-B904-E641D62A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39517"/>
            <a:ext cx="8237051" cy="1252667"/>
          </a:xfrm>
        </p:spPr>
        <p:txBody>
          <a:bodyPr/>
          <a:lstStyle/>
          <a:p>
            <a:pPr algn="ctr"/>
            <a:r>
              <a:rPr lang="en-US" dirty="0"/>
              <a:t>Adult Ed/ESL: Transitioned to Postsecondary Coursework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5431-5B04-8B94-00F3-B9CB9E29F0FC}"/>
              </a:ext>
            </a:extLst>
          </p:cNvPr>
          <p:cNvSpPr txBox="1"/>
          <p:nvPr/>
        </p:nvSpPr>
        <p:spPr>
          <a:xfrm>
            <a:off x="257911" y="4968311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B5A27B-EEE8-C367-E86B-75F6F6261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354148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C1CDA12-A839-1034-AD83-7F83312A8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11" y="2838188"/>
            <a:ext cx="5792008" cy="1876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EB1102-278B-0430-4926-A4E170D18EB5}"/>
              </a:ext>
            </a:extLst>
          </p:cNvPr>
          <p:cNvSpPr txBox="1"/>
          <p:nvPr/>
        </p:nvSpPr>
        <p:spPr>
          <a:xfrm>
            <a:off x="257911" y="5276088"/>
            <a:ext cx="580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Corresponding percentages for the above chart, from 14-15 to 21-22:</a:t>
            </a:r>
          </a:p>
          <a:p>
            <a:r>
              <a:rPr lang="en-US" sz="1800" dirty="0"/>
              <a:t>     27%, 24%, 24%, 24%, 20%, 23%, 31%, 24%</a:t>
            </a:r>
          </a:p>
        </p:txBody>
      </p:sp>
    </p:spTree>
    <p:extLst>
      <p:ext uri="{BB962C8B-B14F-4D97-AF65-F5344CB8AC3E}">
        <p14:creationId xmlns:p14="http://schemas.microsoft.com/office/powerpoint/2010/main" val="2959524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4886C-487A-F1A7-616F-146988F9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B48DD-F62D-7CAD-DE18-8F1FB5A7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4B7AA2-3F24-8053-8523-1E0337EBF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632912"/>
              </p:ext>
            </p:extLst>
          </p:nvPr>
        </p:nvGraphicFramePr>
        <p:xfrm>
          <a:off x="210042" y="1924060"/>
          <a:ext cx="5492258" cy="420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D4E7A-A15A-3013-CA0F-D29E140C7473}"/>
              </a:ext>
            </a:extLst>
          </p:cNvPr>
          <p:cNvCxnSpPr/>
          <p:nvPr/>
        </p:nvCxnSpPr>
        <p:spPr>
          <a:xfrm flipH="1">
            <a:off x="1028063" y="4646521"/>
            <a:ext cx="44331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6C5A09-E4A7-1193-2D3A-5CDF395DD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916203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E70873-86F1-38B8-394B-475861ACB4A6}"/>
              </a:ext>
            </a:extLst>
          </p:cNvPr>
          <p:cNvCxnSpPr/>
          <p:nvPr/>
        </p:nvCxnSpPr>
        <p:spPr>
          <a:xfrm>
            <a:off x="6520962" y="4817367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080D49-607C-7757-12F6-D8ACB2A94C8D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2021-2022</a:t>
            </a:r>
          </a:p>
          <a:p>
            <a:r>
              <a:rPr lang="en-US" sz="1400" i="1" dirty="0"/>
              <a:t>Note: Foothill Average = 24%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76286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DE6A-7DB9-FC4D-649C-FED6A21A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93627-3D67-EFDC-C938-7C623129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39517"/>
            <a:ext cx="8237051" cy="1252667"/>
          </a:xfrm>
        </p:spPr>
        <p:txBody>
          <a:bodyPr/>
          <a:lstStyle/>
          <a:p>
            <a:pPr algn="ctr"/>
            <a:r>
              <a:rPr lang="en-US" dirty="0"/>
              <a:t>Adult Ed/ESL: Became Employed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8F205-840B-174F-8FE9-579930F29138}"/>
              </a:ext>
            </a:extLst>
          </p:cNvPr>
          <p:cNvSpPr txBox="1"/>
          <p:nvPr/>
        </p:nvSpPr>
        <p:spPr>
          <a:xfrm>
            <a:off x="257911" y="5553161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7BF7E9D-7A01-F09A-80DA-BB75C6F10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79985"/>
              </p:ext>
            </p:extLst>
          </p:nvPr>
        </p:nvGraphicFramePr>
        <p:xfrm>
          <a:off x="6208776" y="1885472"/>
          <a:ext cx="2813708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768BF74-8243-0A6E-D5ED-501D485F6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8" y="2751611"/>
            <a:ext cx="5792008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382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DDE25-C576-CD7B-6ED4-51DB88430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EFC32-51A9-A315-C6EE-FB6CD7F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Became Employed,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938D80-1F93-792A-9BEC-9580D1A7A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721435"/>
              </p:ext>
            </p:extLst>
          </p:nvPr>
        </p:nvGraphicFramePr>
        <p:xfrm>
          <a:off x="210042" y="1924060"/>
          <a:ext cx="5492258" cy="420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3EBB1B-06D9-38F8-A3B4-832A13510959}"/>
              </a:ext>
            </a:extLst>
          </p:cNvPr>
          <p:cNvCxnSpPr/>
          <p:nvPr/>
        </p:nvCxnSpPr>
        <p:spPr>
          <a:xfrm flipH="1">
            <a:off x="1028063" y="4747105"/>
            <a:ext cx="44331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72D8F7-7538-592B-8110-F08533947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249406"/>
              </p:ext>
            </p:extLst>
          </p:nvPr>
        </p:nvGraphicFramePr>
        <p:xfrm>
          <a:off x="5822066" y="1924060"/>
          <a:ext cx="3125164" cy="39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457C7C-C3BE-30CF-D7AD-49D07ED37169}"/>
              </a:ext>
            </a:extLst>
          </p:cNvPr>
          <p:cNvCxnSpPr/>
          <p:nvPr/>
        </p:nvCxnSpPr>
        <p:spPr>
          <a:xfrm>
            <a:off x="6520962" y="4890519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E7D227-9C5F-A465-2D08-0BA34CCE9529}"/>
              </a:ext>
            </a:extLst>
          </p:cNvPr>
          <p:cNvSpPr txBox="1"/>
          <p:nvPr/>
        </p:nvSpPr>
        <p:spPr>
          <a:xfrm>
            <a:off x="412750" y="578822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21%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36369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3344-9AA2-C41F-7E7A-54CDB989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835B77-D84A-D220-0E99-FB96DBA5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Adult Ed/ESL: Earnings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5F9B8-05A0-5836-48B4-C23EA84A997E}"/>
              </a:ext>
            </a:extLst>
          </p:cNvPr>
          <p:cNvSpPr txBox="1"/>
          <p:nvPr/>
        </p:nvSpPr>
        <p:spPr>
          <a:xfrm>
            <a:off x="121516" y="6475943"/>
            <a:ext cx="52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DataVista</a:t>
            </a:r>
            <a:r>
              <a:rPr lang="en-US" sz="1400" i="1" dirty="0"/>
              <a:t>, most recent data from 2021-2022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E85CD8-5E5A-C055-9721-10D4C0BD8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17130"/>
              </p:ext>
            </p:extLst>
          </p:nvPr>
        </p:nvGraphicFramePr>
        <p:xfrm>
          <a:off x="6089904" y="1885472"/>
          <a:ext cx="3182112" cy="4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C87BAA-B9B9-B97D-2289-BA3862208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43" y="2743246"/>
            <a:ext cx="5811061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687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4422-2828-E53D-9814-DE75B1B9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08392E-7514-769C-DCD1-08328B4C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Earnings, Disaggregated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2196E7-D685-4792-7FA4-0F43D6C86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734216"/>
              </p:ext>
            </p:extLst>
          </p:nvPr>
        </p:nvGraphicFramePr>
        <p:xfrm>
          <a:off x="210042" y="1924059"/>
          <a:ext cx="5612024" cy="446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DF99FF-A13A-696B-BA0E-8EB764DFD520}"/>
              </a:ext>
            </a:extLst>
          </p:cNvPr>
          <p:cNvCxnSpPr>
            <a:cxnSpLocks/>
          </p:cNvCxnSpPr>
          <p:nvPr/>
        </p:nvCxnSpPr>
        <p:spPr>
          <a:xfrm flipH="1">
            <a:off x="1006734" y="3989674"/>
            <a:ext cx="48153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E8A43D-16EB-AD1F-87C5-9DF9D7849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778999"/>
              </p:ext>
            </p:extLst>
          </p:nvPr>
        </p:nvGraphicFramePr>
        <p:xfrm>
          <a:off x="5822066" y="1924061"/>
          <a:ext cx="3321934" cy="398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B31FA2-69FE-BA09-85C6-A51E2F8C022B}"/>
              </a:ext>
            </a:extLst>
          </p:cNvPr>
          <p:cNvCxnSpPr/>
          <p:nvPr/>
        </p:nvCxnSpPr>
        <p:spPr>
          <a:xfrm>
            <a:off x="6676410" y="3788506"/>
            <a:ext cx="225639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810CC9-0FB3-4E1C-8E70-8F6CC6A36E3D}"/>
              </a:ext>
            </a:extLst>
          </p:cNvPr>
          <p:cNvSpPr txBox="1"/>
          <p:nvPr/>
        </p:nvSpPr>
        <p:spPr>
          <a:xfrm>
            <a:off x="532516" y="6049833"/>
            <a:ext cx="52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4"/>
              </a:rPr>
              <a:t>DataVista</a:t>
            </a:r>
            <a:r>
              <a:rPr lang="en-US" sz="1400" i="1" dirty="0"/>
              <a:t>, most recent data from 2022-2023</a:t>
            </a:r>
          </a:p>
          <a:p>
            <a:r>
              <a:rPr lang="en-US" sz="1400" i="1" dirty="0"/>
              <a:t>Note: Foothill Average = $64,592 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gold line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43708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A478-85C4-3521-0158-9EC4C7BE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Snapshot: Ethnicity and Gender Fall 2024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FE3F6-BF24-362A-71FD-98AE53CF0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711748"/>
              </p:ext>
            </p:extLst>
          </p:nvPr>
        </p:nvGraphicFramePr>
        <p:xfrm>
          <a:off x="100584" y="1874519"/>
          <a:ext cx="4887637" cy="464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6BD631E-8310-1133-ABA1-D1C9B09DF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915194"/>
              </p:ext>
            </p:extLst>
          </p:nvPr>
        </p:nvGraphicFramePr>
        <p:xfrm>
          <a:off x="4489704" y="1874518"/>
          <a:ext cx="4453128" cy="438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0CD7B1F-0471-138E-5ACE-CAA1BDBBA132}"/>
              </a:ext>
            </a:extLst>
          </p:cNvPr>
          <p:cNvSpPr txBox="1"/>
          <p:nvPr/>
        </p:nvSpPr>
        <p:spPr>
          <a:xfrm>
            <a:off x="320040" y="6355080"/>
            <a:ext cx="705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Foothill College </a:t>
            </a:r>
            <a:r>
              <a:rPr lang="en-US" sz="1400" i="1" dirty="0">
                <a:hlinkClick r:id="rId4"/>
              </a:rPr>
              <a:t>Fall 2024 Census Report</a:t>
            </a:r>
            <a:r>
              <a:rPr lang="en-US" sz="1400" i="1" dirty="0"/>
              <a:t> – does not include apprenticeships. N=11,586</a:t>
            </a:r>
          </a:p>
        </p:txBody>
      </p:sp>
    </p:spTree>
    <p:extLst>
      <p:ext uri="{BB962C8B-B14F-4D97-AF65-F5344CB8AC3E}">
        <p14:creationId xmlns:p14="http://schemas.microsoft.com/office/powerpoint/2010/main" val="326629190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67BA-0FAC-B2D1-78CE-98003F99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BF67A-D292-70CF-382C-8A0DE331E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ACE8AB-E7AC-38F6-BB1F-A67873DD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4D5D75-CF22-B8BF-486E-01A3DB78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71245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3691-0705-6FFE-72AB-EAAD0F80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D5F3-254E-BC4C-F1D3-E8DB010FC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C4FF3-D052-89D5-AEBE-E841BAEB6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Awards, Transfer</a:t>
            </a:r>
          </a:p>
          <a:p>
            <a:r>
              <a:rPr lang="en-US" dirty="0"/>
              <a:t>CTE Employment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9539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7885-3E65-E31D-67A8-DEC2DCA5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Awards Conferred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4F704D-6327-C4DA-A0CA-45604E7BC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560266"/>
              </p:ext>
            </p:extLst>
          </p:nvPr>
        </p:nvGraphicFramePr>
        <p:xfrm>
          <a:off x="550863" y="1947672"/>
          <a:ext cx="8112125" cy="39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4060EE-659D-5FD9-CB4D-0EB0EA841D72}"/>
              </a:ext>
            </a:extLst>
          </p:cNvPr>
          <p:cNvSpPr txBox="1"/>
          <p:nvPr/>
        </p:nvSpPr>
        <p:spPr>
          <a:xfrm>
            <a:off x="356616" y="616305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Precision </a:t>
            </a:r>
            <a:r>
              <a:rPr lang="en-US" sz="1400" i="1" dirty="0">
                <a:hlinkClick r:id="rId3"/>
              </a:rPr>
              <a:t>Degrees &amp; Certificates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2990837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82C0-2C71-0737-E626-DEAE435F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AA/AA-T Degrees Awarded</a:t>
            </a:r>
            <a:br>
              <a:rPr lang="en-US" dirty="0"/>
            </a:br>
            <a:r>
              <a:rPr lang="en-US" dirty="0"/>
              <a:t>2023-2024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36A52E-07CA-18F0-013D-DF59DCE35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48453"/>
              </p:ext>
            </p:extLst>
          </p:nvPr>
        </p:nvGraphicFramePr>
        <p:xfrm>
          <a:off x="256032" y="2505456"/>
          <a:ext cx="4242816" cy="320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888">
                  <a:extLst>
                    <a:ext uri="{9D8B030D-6E8A-4147-A177-3AD203B41FA5}">
                      <a16:colId xmlns:a16="http://schemas.microsoft.com/office/drawing/2014/main" val="443775237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146162688"/>
                    </a:ext>
                  </a:extLst>
                </a:gridCol>
              </a:tblGrid>
              <a:tr h="317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Major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2023-24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804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1GSS - General Studies: Social Science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3028964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1ACC - Accounting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6449020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1COS - Communication Studies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1694142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1GID - Graphic &amp; Interactive Design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8296492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1MU1 - Music Technology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1368622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1PSY - Psychology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257124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1JAP - Japanese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635493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1CHD - Child Development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8164371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1SOC - Sociology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929232"/>
                  </a:ext>
                </a:extLst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1ART - 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2269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A95184-4E0B-6663-39E9-53ECBA4F7242}"/>
              </a:ext>
            </a:extLst>
          </p:cNvPr>
          <p:cNvSpPr txBox="1"/>
          <p:nvPr/>
        </p:nvSpPr>
        <p:spPr>
          <a:xfrm>
            <a:off x="256032" y="2130552"/>
            <a:ext cx="42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Associate in Arts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03ED26-A5EF-AB59-13A9-CB7E1DDBF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45029"/>
              </p:ext>
            </p:extLst>
          </p:nvPr>
        </p:nvGraphicFramePr>
        <p:xfrm>
          <a:off x="4645152" y="2505456"/>
          <a:ext cx="4242816" cy="3175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888">
                  <a:extLst>
                    <a:ext uri="{9D8B030D-6E8A-4147-A177-3AD203B41FA5}">
                      <a16:colId xmlns:a16="http://schemas.microsoft.com/office/drawing/2014/main" val="3755526859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4096059915"/>
                    </a:ext>
                  </a:extLst>
                </a:gridCol>
              </a:tblGrid>
              <a:tr h="270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Major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2023-24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86761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1PYT - Psychology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0262215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1CMT - Comm Studies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7996219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1SOT - Sociology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119127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1KIT - Kinesiology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0813066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1ECT - Economics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6595936"/>
                  </a:ext>
                </a:extLst>
              </a:tr>
              <a:tr h="230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1CDV - Chld &amp; Adolescent Dev-Transfer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2750282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1PST - Political Science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3305339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1ANT - Anthropology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711987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1HIT - History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9075839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1ATT - Art History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6413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4CB9BA-455D-E073-C49B-E37A38E783E8}"/>
              </a:ext>
            </a:extLst>
          </p:cNvPr>
          <p:cNvSpPr txBox="1"/>
          <p:nvPr/>
        </p:nvSpPr>
        <p:spPr>
          <a:xfrm>
            <a:off x="4645152" y="2130551"/>
            <a:ext cx="42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Associate in Arts for Transfer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BA0B4-6E39-000F-DA82-E0F8B8443C25}"/>
              </a:ext>
            </a:extLst>
          </p:cNvPr>
          <p:cNvSpPr txBox="1"/>
          <p:nvPr/>
        </p:nvSpPr>
        <p:spPr>
          <a:xfrm>
            <a:off x="356616" y="616305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Precision </a:t>
            </a:r>
            <a:r>
              <a:rPr lang="en-US" sz="1400" i="1" dirty="0">
                <a:hlinkClick r:id="rId2"/>
              </a:rPr>
              <a:t>Degrees &amp; Certificates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493092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25FB-15E2-FE39-9839-E9EF4FA1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AS/AS-T Degrees Awarded</a:t>
            </a:r>
            <a:br>
              <a:rPr lang="en-US" dirty="0"/>
            </a:br>
            <a:r>
              <a:rPr lang="en-US" dirty="0"/>
              <a:t>2023-2024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F49564-A693-FEDC-75DE-B089783AD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78415"/>
              </p:ext>
            </p:extLst>
          </p:nvPr>
        </p:nvGraphicFramePr>
        <p:xfrm>
          <a:off x="4680460" y="2689764"/>
          <a:ext cx="4143500" cy="2811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339">
                  <a:extLst>
                    <a:ext uri="{9D8B030D-6E8A-4147-A177-3AD203B41FA5}">
                      <a16:colId xmlns:a16="http://schemas.microsoft.com/office/drawing/2014/main" val="595623876"/>
                    </a:ext>
                  </a:extLst>
                </a:gridCol>
                <a:gridCol w="503161">
                  <a:extLst>
                    <a:ext uri="{9D8B030D-6E8A-4147-A177-3AD203B41FA5}">
                      <a16:colId xmlns:a16="http://schemas.microsoft.com/office/drawing/2014/main" val="194854171"/>
                    </a:ext>
                  </a:extLst>
                </a:gridCol>
              </a:tblGrid>
              <a:tr h="507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Major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2023-24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58945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1BA2 - Business Admin for Transfer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5459164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1PHS - Public Health Sci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8405431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1BAT - Business Admin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9950813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1MTT - Mathematics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9264699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1BIT - Biology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1339369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u="none" strike="noStrike" dirty="0">
                          <a:effectLst/>
                          <a:latin typeface="Helvetica Neue"/>
                        </a:rPr>
                        <a:t>1FTV - Film,TV &amp; Elec Media-Transfer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7352632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1PCT - Physics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3021445"/>
                  </a:ext>
                </a:extLst>
              </a:tr>
              <a:tr h="25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1EAT - Early Chld Educ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4312420"/>
                  </a:ext>
                </a:extLst>
              </a:tr>
              <a:tr h="24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1ENV - Environmental Sci for Transfer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48959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81CC65-CBBB-30E8-8CE3-F8A1EBE9BDE6}"/>
              </a:ext>
            </a:extLst>
          </p:cNvPr>
          <p:cNvSpPr txBox="1"/>
          <p:nvPr/>
        </p:nvSpPr>
        <p:spPr>
          <a:xfrm>
            <a:off x="4352544" y="2237243"/>
            <a:ext cx="484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Associate in Science for Transfer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15BF92-F05D-CB9C-209E-3E69A63EC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6483"/>
              </p:ext>
            </p:extLst>
          </p:nvPr>
        </p:nvGraphicFramePr>
        <p:xfrm>
          <a:off x="220726" y="2698908"/>
          <a:ext cx="4096512" cy="300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6602">
                  <a:extLst>
                    <a:ext uri="{9D8B030D-6E8A-4147-A177-3AD203B41FA5}">
                      <a16:colId xmlns:a16="http://schemas.microsoft.com/office/drawing/2014/main" val="3101193678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687463203"/>
                    </a:ext>
                  </a:extLst>
                </a:gridCol>
              </a:tblGrid>
              <a:tr h="29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Major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2023-24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49996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1V T - Veterinary Techn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8324812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1RET - Respiratory Therapy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243832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1R T - Radiologic Technology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273066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1PAR - Paramedic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7293780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1PT - Pharmacy Technician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352319"/>
                  </a:ext>
                </a:extLst>
              </a:tr>
              <a:tr h="225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1DIM - Diagnostic Medical Sonography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7886592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1D A - Dental Assisting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724373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1EGN - Engineering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4537354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1GI4 - Geographic Inform Syst Tech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2080134"/>
                  </a:ext>
                </a:extLst>
              </a:tr>
              <a:tr h="25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1GSC - General Studies: Science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1427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6CF607-2D1A-C60C-CC91-FDFEBBD9D724}"/>
              </a:ext>
            </a:extLst>
          </p:cNvPr>
          <p:cNvSpPr txBox="1"/>
          <p:nvPr/>
        </p:nvSpPr>
        <p:spPr>
          <a:xfrm>
            <a:off x="220726" y="2228100"/>
            <a:ext cx="42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Associate in 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9FBF0-2EF0-4A31-F493-C4C39A80BEF1}"/>
              </a:ext>
            </a:extLst>
          </p:cNvPr>
          <p:cNvSpPr txBox="1"/>
          <p:nvPr/>
        </p:nvSpPr>
        <p:spPr>
          <a:xfrm>
            <a:off x="356616" y="616305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Precision </a:t>
            </a:r>
            <a:r>
              <a:rPr lang="en-US" sz="1400" i="1" dirty="0">
                <a:hlinkClick r:id="rId2"/>
              </a:rPr>
              <a:t>Degrees &amp; Certificates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872716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E276-AB03-D2E7-CA33-FC59AC9B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Credit Certificates Awarded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F88E5C-3C83-7AA6-A762-A92D5F90C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54975"/>
              </p:ext>
            </p:extLst>
          </p:nvPr>
        </p:nvGraphicFramePr>
        <p:xfrm>
          <a:off x="1536191" y="1958054"/>
          <a:ext cx="6071617" cy="4205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278">
                  <a:extLst>
                    <a:ext uri="{9D8B030D-6E8A-4147-A177-3AD203B41FA5}">
                      <a16:colId xmlns:a16="http://schemas.microsoft.com/office/drawing/2014/main" val="3000937272"/>
                    </a:ext>
                  </a:extLst>
                </a:gridCol>
                <a:gridCol w="1289339">
                  <a:extLst>
                    <a:ext uri="{9D8B030D-6E8A-4147-A177-3AD203B41FA5}">
                      <a16:colId xmlns:a16="http://schemas.microsoft.com/office/drawing/2014/main" val="137402329"/>
                    </a:ext>
                  </a:extLst>
                </a:gridCol>
              </a:tblGrid>
              <a:tr h="4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Major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Helvetica Neue"/>
                        </a:rPr>
                        <a:t>2023-24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222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1RDD - Research Design Dev Global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9525359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1EIW - Inside Wireman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3686027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1IGC - Full IGETC Certification: CSU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9008993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1EC1 - Early Child Educ Fundamentals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6763734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1NDT - Non-Destructive Testing Tech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8921559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1IDC - Full GE Breadth Certification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8110765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1SC1 - Appr:Sound &amp; Comm Installer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7900405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1ICU - Full IGETC Certification: UC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1410484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1ETS - Education Tech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7606466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1MKR - Makerspace Coordinator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2176678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1CM1 - Communication Studies 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742503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1SP4 - Appr:Steamfitng&amp;Pipefiting Tec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8237163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1SIL - STEAM Instructional Leadership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8743150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1AC1 - Appr:Air Conditng &amp; Refrig Tec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3207647"/>
                  </a:ext>
                </a:extLst>
              </a:tr>
              <a:tr h="20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1PT2 - Appr:Plumbing Technology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98900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A7FBD8-5C98-70D5-C7A8-B6D20F955CC7}"/>
              </a:ext>
            </a:extLst>
          </p:cNvPr>
          <p:cNvSpPr txBox="1"/>
          <p:nvPr/>
        </p:nvSpPr>
        <p:spPr>
          <a:xfrm>
            <a:off x="356616" y="616305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Precision </a:t>
            </a:r>
            <a:r>
              <a:rPr lang="en-US" sz="1400" i="1" dirty="0">
                <a:hlinkClick r:id="rId2"/>
              </a:rPr>
              <a:t>Degrees &amp; Certificates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1968464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412-E924-B1C8-9443-58D76085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Bachelor Degree Awarded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2E95BF-5821-997D-255A-888EE2A4D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939749"/>
              </p:ext>
            </p:extLst>
          </p:nvPr>
        </p:nvGraphicFramePr>
        <p:xfrm>
          <a:off x="1778317" y="2583401"/>
          <a:ext cx="5587365" cy="1101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859">
                  <a:extLst>
                    <a:ext uri="{9D8B030D-6E8A-4147-A177-3AD203B41FA5}">
                      <a16:colId xmlns:a16="http://schemas.microsoft.com/office/drawing/2014/main" val="1191651799"/>
                    </a:ext>
                  </a:extLst>
                </a:gridCol>
                <a:gridCol w="1186506">
                  <a:extLst>
                    <a:ext uri="{9D8B030D-6E8A-4147-A177-3AD203B41FA5}">
                      <a16:colId xmlns:a16="http://schemas.microsoft.com/office/drawing/2014/main" val="1706945124"/>
                    </a:ext>
                  </a:extLst>
                </a:gridCol>
              </a:tblGrid>
              <a:tr h="676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Major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2023-24</a:t>
                      </a:r>
                      <a:endParaRPr lang="en-US" sz="1600" b="1" i="0" u="none" strike="noStrike" dirty="0">
                        <a:solidFill>
                          <a:srgbClr val="00008B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18524"/>
                  </a:ext>
                </a:extLst>
              </a:tr>
              <a:tr h="425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1DH - Dental Hygiene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Helvetica Neue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19582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E23F2-5091-4290-4B20-44E4A26F5145}"/>
              </a:ext>
            </a:extLst>
          </p:cNvPr>
          <p:cNvSpPr txBox="1"/>
          <p:nvPr/>
        </p:nvSpPr>
        <p:spPr>
          <a:xfrm>
            <a:off x="356616" y="616305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Precision </a:t>
            </a:r>
            <a:r>
              <a:rPr lang="en-US" sz="1400" i="1" dirty="0">
                <a:hlinkClick r:id="rId2"/>
              </a:rPr>
              <a:t>Degrees &amp; Certificates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5892876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980E-B86C-85C9-C2B3-7D31F089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to UC, CSU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67267-BBF7-4342-DCE3-CA8F1F79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2897466"/>
            <a:ext cx="8494776" cy="20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62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A61D-6FA6-52D6-01C2-21A20263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to ISP, OOS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511CE-E281-620C-862B-5F4778A98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1937306"/>
            <a:ext cx="8112125" cy="21494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93F19-9CD6-51D4-48B8-CC55146DEC6A}"/>
              </a:ext>
            </a:extLst>
          </p:cNvPr>
          <p:cNvSpPr txBox="1"/>
          <p:nvPr/>
        </p:nvSpPr>
        <p:spPr>
          <a:xfrm>
            <a:off x="550333" y="4370832"/>
            <a:ext cx="4744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Top In-State Private Transfer Destinations: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Santa Clara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University of San Francisco</a:t>
            </a:r>
          </a:p>
          <a:p>
            <a:endParaRPr lang="en-US" sz="1600" dirty="0"/>
          </a:p>
          <a:p>
            <a:r>
              <a:rPr lang="en-US" sz="1600" dirty="0"/>
              <a:t>Top Out-of-State Transfer Destinations: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Arizona State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Western Governor’s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Southern New Hampshire University</a:t>
            </a:r>
          </a:p>
        </p:txBody>
      </p:sp>
      <p:pic>
        <p:nvPicPr>
          <p:cNvPr id="7" name="Picture 2" descr="Classroom Education ...">
            <a:extLst>
              <a:ext uri="{FF2B5EF4-FFF2-40B4-BE49-F238E27FC236}">
                <a16:creationId xmlns:a16="http://schemas.microsoft.com/office/drawing/2014/main" id="{C45D406A-FE77-1A58-DE04-EF00D7004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13569"/>
          <a:stretch/>
        </p:blipFill>
        <p:spPr bwMode="auto">
          <a:xfrm>
            <a:off x="5056631" y="4936870"/>
            <a:ext cx="2231137" cy="15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9A82C5-4B2D-F01D-616F-808CDB35EDA3}"/>
              </a:ext>
            </a:extLst>
          </p:cNvPr>
          <p:cNvSpPr txBox="1"/>
          <p:nvPr/>
        </p:nvSpPr>
        <p:spPr>
          <a:xfrm>
            <a:off x="329184" y="6399240"/>
            <a:ext cx="666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Internal Foothill </a:t>
            </a:r>
            <a:r>
              <a:rPr lang="en-US" sz="1400" i="1" dirty="0">
                <a:hlinkClick r:id="rId4"/>
              </a:rPr>
              <a:t>Transfer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7861401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FFD6-9F3D-AF51-4455-CCCC43F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Foothill Transfers to CSU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EC5F97-6720-8147-BB40-4A77E45A3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219793"/>
              </p:ext>
            </p:extLst>
          </p:nvPr>
        </p:nvGraphicFramePr>
        <p:xfrm>
          <a:off x="3986784" y="2901723"/>
          <a:ext cx="4809744" cy="273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744">
                  <a:extLst>
                    <a:ext uri="{9D8B030D-6E8A-4147-A177-3AD203B41FA5}">
                      <a16:colId xmlns:a16="http://schemas.microsoft.com/office/drawing/2014/main" val="2258209191"/>
                    </a:ext>
                  </a:extLst>
                </a:gridCol>
              </a:tblGrid>
              <a:tr h="4191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 Majors for Foothill Transfers to CSU</a:t>
                      </a:r>
                    </a:p>
                    <a:p>
                      <a:pPr algn="ctr"/>
                      <a:r>
                        <a:rPr lang="en-US" sz="1800" dirty="0"/>
                        <a:t>Fall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10809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/>
                        </a:rPr>
                        <a:t>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75236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/>
                        </a:rPr>
                        <a:t>Kinesiology/Physical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512808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/>
                        </a:rPr>
                        <a:t>Business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31774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/>
                        </a:rPr>
                        <a:t>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76192"/>
                  </a:ext>
                </a:extLst>
              </a:tr>
              <a:tr h="41919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/>
                        </a:rPr>
                        <a:t>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24976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A3023D-6A40-4E29-8744-14323DDF1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375188"/>
              </p:ext>
            </p:extLst>
          </p:nvPr>
        </p:nvGraphicFramePr>
        <p:xfrm>
          <a:off x="118873" y="2139696"/>
          <a:ext cx="3026664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73E76C1-1126-4008-4EEE-772046DF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86" y="2768616"/>
            <a:ext cx="1395990" cy="1501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FEFBFE-4412-080D-C9E1-3FC5D3FF2C98}"/>
              </a:ext>
            </a:extLst>
          </p:cNvPr>
          <p:cNvSpPr txBox="1"/>
          <p:nvPr/>
        </p:nvSpPr>
        <p:spPr>
          <a:xfrm>
            <a:off x="1273671" y="6440495"/>
            <a:ext cx="666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CSU Data </a:t>
            </a:r>
            <a:r>
              <a:rPr lang="en-US" sz="1400" i="1" dirty="0">
                <a:hlinkClick r:id="rId4"/>
              </a:rPr>
              <a:t>Dashboards</a:t>
            </a:r>
            <a:r>
              <a:rPr lang="en-US" sz="1400" i="1" dirty="0"/>
              <a:t> and Internal Foothill </a:t>
            </a:r>
            <a:r>
              <a:rPr lang="en-US" sz="1400" i="1" dirty="0">
                <a:hlinkClick r:id="rId5"/>
              </a:rPr>
              <a:t>Transfer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20192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67CB-C764-838D-EF0C-FF81BEB3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Snapshot: Age and </a:t>
            </a:r>
            <a:br>
              <a:rPr lang="en-US" dirty="0"/>
            </a:br>
            <a:r>
              <a:rPr lang="en-US" dirty="0"/>
              <a:t>Student Type, Fall 2024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2B4575-2C81-6ABA-2CF6-5CE46814E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484904"/>
              </p:ext>
            </p:extLst>
          </p:nvPr>
        </p:nvGraphicFramePr>
        <p:xfrm>
          <a:off x="-131064" y="1899920"/>
          <a:ext cx="453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0B0C64-3B7E-E052-886D-63956316E5BC}"/>
              </a:ext>
            </a:extLst>
          </p:cNvPr>
          <p:cNvSpPr txBox="1"/>
          <p:nvPr/>
        </p:nvSpPr>
        <p:spPr>
          <a:xfrm>
            <a:off x="320040" y="6355080"/>
            <a:ext cx="705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Foothill College </a:t>
            </a:r>
            <a:r>
              <a:rPr lang="en-US" sz="1400" i="1" dirty="0">
                <a:hlinkClick r:id="rId3"/>
              </a:rPr>
              <a:t>Fall 2024 Census Report</a:t>
            </a:r>
            <a:r>
              <a:rPr lang="en-US" sz="1400" i="1" dirty="0"/>
              <a:t> – does not include apprenticeships N=11,586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23984FD-062E-53F9-A2CA-5B3FAC769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407132"/>
              </p:ext>
            </p:extLst>
          </p:nvPr>
        </p:nvGraphicFramePr>
        <p:xfrm>
          <a:off x="4507992" y="1899920"/>
          <a:ext cx="4306824" cy="429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8642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6C44-B128-7602-41E4-F1593A71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EE88-915C-53AD-A7D2-682B923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Foothill Transfers to UC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E7B3BC-8083-9799-F298-87E7F3832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39371"/>
              </p:ext>
            </p:extLst>
          </p:nvPr>
        </p:nvGraphicFramePr>
        <p:xfrm>
          <a:off x="118873" y="2139696"/>
          <a:ext cx="2695447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7D250E6D-7093-0E67-3F90-DA7B567C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4955" r="10727" b="20763"/>
          <a:stretch/>
        </p:blipFill>
        <p:spPr bwMode="auto">
          <a:xfrm rot="1181850">
            <a:off x="4767312" y="2195469"/>
            <a:ext cx="1478421" cy="12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1E36828-7D71-E9BC-5102-0AC6AF79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168">
            <a:off x="2822402" y="2487081"/>
            <a:ext cx="1544649" cy="10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AB711E8-C8D9-5CFE-0BE2-DFFF2737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731">
            <a:off x="6655614" y="2437345"/>
            <a:ext cx="2007372" cy="8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CB8A63-2415-725F-A7C4-48C3C461E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28387"/>
              </p:ext>
            </p:extLst>
          </p:nvPr>
        </p:nvGraphicFramePr>
        <p:xfrm>
          <a:off x="2814320" y="4008697"/>
          <a:ext cx="6009640" cy="2197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9640">
                  <a:extLst>
                    <a:ext uri="{9D8B030D-6E8A-4147-A177-3AD203B41FA5}">
                      <a16:colId xmlns:a16="http://schemas.microsoft.com/office/drawing/2014/main" val="424272560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SOCIAL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0150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MATHEMATICS AND STATISTICS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03294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PSYCHOLOGY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37417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BIOLOGICAL AND BIOMEDICAL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37880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COMPUTER AND INFORMATION SCIENCES &amp; SUPPORT SVCS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602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MULTI/INTERDISCIPLINARY STUDIES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12577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BUSINESS, MANAGEMENT, MARKETING, &amp; RELATED SUPPORT SVCS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0401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48673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VISUAL AND PERFORMING ARTS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23302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COMMUNICATION, JOURNALISM, AND RELATED PROGRAMS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0276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BA37FE-957F-F4A7-5363-C9F4ECA64E72}"/>
              </a:ext>
            </a:extLst>
          </p:cNvPr>
          <p:cNvSpPr txBox="1"/>
          <p:nvPr/>
        </p:nvSpPr>
        <p:spPr>
          <a:xfrm>
            <a:off x="2580640" y="3625511"/>
            <a:ext cx="644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Top Majors for Foothill Transfers to UC, 2021-22 thru 2023-24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84EC5-6940-6F4D-BCBC-AEF011A6B220}"/>
              </a:ext>
            </a:extLst>
          </p:cNvPr>
          <p:cNvSpPr txBox="1"/>
          <p:nvPr/>
        </p:nvSpPr>
        <p:spPr>
          <a:xfrm>
            <a:off x="2414016" y="6392026"/>
            <a:ext cx="522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UCOP </a:t>
            </a:r>
            <a:r>
              <a:rPr lang="en-US" sz="1400" i="1" dirty="0">
                <a:hlinkClick r:id="rId6"/>
              </a:rPr>
              <a:t>InfoCenter</a:t>
            </a:r>
            <a:r>
              <a:rPr lang="en-US" sz="1400" i="1" dirty="0"/>
              <a:t> and internal Foothill </a:t>
            </a:r>
            <a:r>
              <a:rPr lang="en-US" sz="1400" i="1" dirty="0">
                <a:hlinkClick r:id="rId7"/>
              </a:rPr>
              <a:t>Transfer Report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5531202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9580-84E1-162C-A14C-D5C59AEE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UC and CSU Acceptance Rates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3C0E37-B432-00FA-D928-BC7A2017B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9881"/>
              </p:ext>
            </p:extLst>
          </p:nvPr>
        </p:nvGraphicFramePr>
        <p:xfrm>
          <a:off x="519017" y="2365248"/>
          <a:ext cx="379253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81">
                  <a:extLst>
                    <a:ext uri="{9D8B030D-6E8A-4147-A177-3AD203B41FA5}">
                      <a16:colId xmlns:a16="http://schemas.microsoft.com/office/drawing/2014/main" val="57566731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3386762932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485279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Foothill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All CCC Transfers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Acceptance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82.3%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76.8%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92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Yield Rate (enrolled)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73.0%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71.0%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8436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CC4C39-ED4B-1105-BA32-D46B443E0C21}"/>
              </a:ext>
            </a:extLst>
          </p:cNvPr>
          <p:cNvSpPr txBox="1"/>
          <p:nvPr/>
        </p:nvSpPr>
        <p:spPr>
          <a:xfrm>
            <a:off x="4667058" y="1933956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 Neue"/>
              </a:rPr>
              <a:t>California State University, Fall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E25A6-8F63-E3D9-2251-5DB8F9BF97EE}"/>
              </a:ext>
            </a:extLst>
          </p:cNvPr>
          <p:cNvSpPr txBox="1"/>
          <p:nvPr/>
        </p:nvSpPr>
        <p:spPr>
          <a:xfrm>
            <a:off x="417323" y="1935742"/>
            <a:ext cx="39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/>
              </a:rPr>
              <a:t>University of California, Fall 2023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76141BC-0516-BEFF-8562-389B5247E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08074"/>
              </p:ext>
            </p:extLst>
          </p:nvPr>
        </p:nvGraphicFramePr>
        <p:xfrm>
          <a:off x="4667058" y="2365248"/>
          <a:ext cx="379253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81">
                  <a:extLst>
                    <a:ext uri="{9D8B030D-6E8A-4147-A177-3AD203B41FA5}">
                      <a16:colId xmlns:a16="http://schemas.microsoft.com/office/drawing/2014/main" val="57566731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3386762932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485279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Foothill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All CCC Transfers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Acceptance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90.9%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90.7%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92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Yield Rate (enrolled)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52.6%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/>
                        </a:rPr>
                        <a:t>64.8%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8436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C078A3-FB2C-938F-7A51-CE1516C97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69407"/>
              </p:ext>
            </p:extLst>
          </p:nvPr>
        </p:nvGraphicFramePr>
        <p:xfrm>
          <a:off x="1663604" y="4311763"/>
          <a:ext cx="5295900" cy="2197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990">
                  <a:extLst>
                    <a:ext uri="{9D8B030D-6E8A-4147-A177-3AD203B41FA5}">
                      <a16:colId xmlns:a16="http://schemas.microsoft.com/office/drawing/2014/main" val="1358515370"/>
                    </a:ext>
                  </a:extLst>
                </a:gridCol>
                <a:gridCol w="1184910">
                  <a:extLst>
                    <a:ext uri="{9D8B030D-6E8A-4147-A177-3AD203B41FA5}">
                      <a16:colId xmlns:a16="http://schemas.microsoft.com/office/drawing/2014/main" val="129396116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Helvetica Neue"/>
                        </a:rPr>
                        <a:t>De Anza Community College, Cupertino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626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495283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Evergreen Valley College, San Jose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09696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West Valley College, Saratoga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83487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Ohlone College, Fremont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16814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San Jose City College, San Jose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132489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Mission College, Santa Clara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380689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Foothill College, Los Altos Hills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588423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Cabrillo College, Aptos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227923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Diablo Valley College, Pleasant Hill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792977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Gavilan College, Gilroy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Helvetica Neue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88399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639E64-D036-AB79-F7C3-1882E0BAAFE8}"/>
              </a:ext>
            </a:extLst>
          </p:cNvPr>
          <p:cNvSpPr txBox="1"/>
          <p:nvPr/>
        </p:nvSpPr>
        <p:spPr>
          <a:xfrm>
            <a:off x="1663604" y="3979902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Top CCC Transfer Schools to SJSU, Fall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56236-AC68-EAB7-2128-939FF52B9A0D}"/>
              </a:ext>
            </a:extLst>
          </p:cNvPr>
          <p:cNvSpPr txBox="1"/>
          <p:nvPr/>
        </p:nvSpPr>
        <p:spPr>
          <a:xfrm>
            <a:off x="417322" y="6539859"/>
            <a:ext cx="7894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Source: UCOP </a:t>
            </a:r>
            <a:r>
              <a:rPr lang="en-US" sz="1400" i="1" dirty="0">
                <a:hlinkClick r:id="rId2"/>
              </a:rPr>
              <a:t>InfoCenter</a:t>
            </a:r>
            <a:r>
              <a:rPr lang="en-US" sz="1400" i="1" dirty="0"/>
              <a:t> and CSU Data </a:t>
            </a:r>
            <a:r>
              <a:rPr lang="en-US" sz="1400" i="1" dirty="0">
                <a:hlinkClick r:id="rId3"/>
              </a:rPr>
              <a:t>Dashboards</a:t>
            </a:r>
            <a:r>
              <a:rPr lang="en-US" sz="1400" i="1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728748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72A9-6415-D13A-8309-E50873CF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B5CC-E7CD-A6BA-F844-37D9E3F9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" y="365125"/>
            <a:ext cx="8666922" cy="1325563"/>
          </a:xfrm>
        </p:spPr>
        <p:txBody>
          <a:bodyPr/>
          <a:lstStyle/>
          <a:p>
            <a:pPr algn="ctr"/>
            <a:r>
              <a:rPr lang="en-US" b="1" dirty="0"/>
              <a:t>Career Education Outcomes Compared,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1FBE8-868A-A715-4118-89BC2E5BF9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3C6C0-54AE-4F95-B490-DA3CD0D90038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3844453-E0BC-1AFA-36F0-7D10827D7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27355"/>
              </p:ext>
            </p:extLst>
          </p:nvPr>
        </p:nvGraphicFramePr>
        <p:xfrm>
          <a:off x="445771" y="1981733"/>
          <a:ext cx="520445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259">
                  <a:extLst>
                    <a:ext uri="{9D8B030D-6E8A-4147-A177-3AD203B41FA5}">
                      <a16:colId xmlns:a16="http://schemas.microsoft.com/office/drawing/2014/main" val="4066689788"/>
                    </a:ext>
                  </a:extLst>
                </a:gridCol>
                <a:gridCol w="1272540">
                  <a:extLst>
                    <a:ext uri="{9D8B030D-6E8A-4147-A177-3AD203B41FA5}">
                      <a16:colId xmlns:a16="http://schemas.microsoft.com/office/drawing/2014/main" val="2056460480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464357843"/>
                    </a:ext>
                  </a:extLst>
                </a:gridCol>
              </a:tblGrid>
              <a:tr h="278345">
                <a:tc>
                  <a:txBody>
                    <a:bodyPr/>
                    <a:lstStyle/>
                    <a:p>
                      <a:endParaRPr lang="en-US" sz="1600" dirty="0">
                        <a:latin typeface="Helvetica Neu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Foothill College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All CCCs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3488233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2,523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38,733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9071118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Response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20%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23%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8057786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% Employed for Pay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85%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81%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1890974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Job Closely Related to Studies/Training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83.3%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71.3%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4577783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Program Satisfaction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94.6%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90.4%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35474144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Wages Prior to Studies/Training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$23.00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$18.00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1935304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Wages After Studies/Training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$44.00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$29.50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8220690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Change in Wages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$21.00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$11.50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6121772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/>
                        </a:rPr>
                        <a:t>% Change in Wages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91%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/>
                        </a:rPr>
                        <a:t>64%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7642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20A008-09B8-3BC3-46DC-701C3F3DA53A}"/>
              </a:ext>
            </a:extLst>
          </p:cNvPr>
          <p:cNvSpPr txBox="1"/>
          <p:nvPr/>
        </p:nvSpPr>
        <p:spPr>
          <a:xfrm>
            <a:off x="309273" y="6144394"/>
            <a:ext cx="55245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Source: California Community Colleges Career &amp; Technical Education Employment Outcomes Survey (</a:t>
            </a:r>
            <a:r>
              <a:rPr lang="en-US" sz="1050" i="1" dirty="0">
                <a:hlinkClick r:id="rId2"/>
              </a:rPr>
              <a:t>CTEOS</a:t>
            </a:r>
            <a:r>
              <a:rPr lang="en-US" sz="1050" i="1" dirty="0"/>
              <a:t>)</a:t>
            </a:r>
          </a:p>
          <a:p>
            <a:r>
              <a:rPr lang="en-US" sz="1050" i="1" dirty="0"/>
              <a:t>Santa Clara County Living Wage for ($35.44) for one adult no children (Source: </a:t>
            </a:r>
            <a:r>
              <a:rPr lang="en-US" sz="1050" i="1" dirty="0">
                <a:hlinkClick r:id="rId3"/>
              </a:rPr>
              <a:t>MIT</a:t>
            </a:r>
            <a:r>
              <a:rPr lang="en-US" sz="1050" i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EBA52-C2D2-E907-582C-9FE28F6E47A8}"/>
              </a:ext>
            </a:extLst>
          </p:cNvPr>
          <p:cNvSpPr txBox="1"/>
          <p:nvPr/>
        </p:nvSpPr>
        <p:spPr>
          <a:xfrm>
            <a:off x="6096000" y="2010117"/>
            <a:ext cx="2817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Foothill College students, and CCC students statewide, show an increase in earnings after participating in career education programs.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increase in wages brings Foothill College students, on average, above the living wage (which is $35.44 for Santa Clara County)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9A5C2-3CF8-6B4F-C225-CFA733A6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50" y="5431536"/>
            <a:ext cx="1211582" cy="12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69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A9F9-917F-8A59-1156-E6F3DA93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5668-BCEF-3153-3CBE-3C4337D0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Foothill College CTE Awards with Highest Wage Gains</a:t>
            </a:r>
            <a:br>
              <a:rPr lang="en-US" dirty="0"/>
            </a:br>
            <a:r>
              <a:rPr lang="en-US" b="1" dirty="0"/>
              <a:t>2013-2023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586B5-08AC-F32A-4D7C-2E615E31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3C6C0-54AE-4F95-B490-DA3CD0D9003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9E5D3E-C3FF-E06B-9BEC-DD041389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8" y="3877056"/>
            <a:ext cx="1211582" cy="12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6B0F9-0067-67F3-2B37-A8D64080212C}"/>
              </a:ext>
            </a:extLst>
          </p:cNvPr>
          <p:cNvSpPr txBox="1"/>
          <p:nvPr/>
        </p:nvSpPr>
        <p:spPr>
          <a:xfrm>
            <a:off x="377190" y="5134990"/>
            <a:ext cx="3619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Source: California Community Colleges Career &amp; Technical Education Employment Outcomes Survey (</a:t>
            </a:r>
            <a:r>
              <a:rPr lang="en-US" sz="1050" i="1" dirty="0">
                <a:hlinkClick r:id="rId4"/>
              </a:rPr>
              <a:t>CTEOS</a:t>
            </a:r>
            <a:r>
              <a:rPr lang="en-US" sz="1050" i="1" dirty="0"/>
              <a:t>)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C4CE1CC-92AC-89C2-207D-C4DC74CD34AF}"/>
              </a:ext>
            </a:extLst>
          </p:cNvPr>
          <p:cNvSpPr txBox="1"/>
          <p:nvPr/>
        </p:nvSpPr>
        <p:spPr>
          <a:xfrm>
            <a:off x="492818" y="2343289"/>
            <a:ext cx="33882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latin typeface="Helvetica Neue"/>
              </a:rPr>
              <a:t>Foothill College participates in the annual statewide CTE Employment Outcomes Survey. Aggregated survey results from 2013-2023 show the Foothill College awards with the highest wage gains, an important outcome for CTE students.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2C7335-B27C-6F6E-16CB-42C74C534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7054"/>
              </p:ext>
            </p:extLst>
          </p:nvPr>
        </p:nvGraphicFramePr>
        <p:xfrm>
          <a:off x="4261104" y="2813459"/>
          <a:ext cx="4764024" cy="3295650"/>
        </p:xfrm>
        <a:graphic>
          <a:graphicData uri="http://schemas.openxmlformats.org/drawingml/2006/table">
            <a:tbl>
              <a:tblPr/>
              <a:tblGrid>
                <a:gridCol w="4764024">
                  <a:extLst>
                    <a:ext uri="{9D8B030D-6E8A-4147-A177-3AD203B41FA5}">
                      <a16:colId xmlns:a16="http://schemas.microsoft.com/office/drawing/2014/main" val="338942095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Inside Wireman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832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AIR CONDITIONING &amp; REFRIGERATION TECHNOLOGY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1825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Radiologic Technology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4598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Geographic Information Systems Technology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284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Primary Care Associate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028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Makerspace Coordinator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7401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Dental Hygiene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6808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Diagnostic Medical Sonography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54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PLUMBING TECHNOLOGY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936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General Electrician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2890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Respiratory Therapy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7897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Paramedic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94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Music Technology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3213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Dental Assisting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445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Environmental Horticulture &amp; Design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2586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9FE1C6-F9E7-8E76-9FC8-CCDEFEDBD338}"/>
              </a:ext>
            </a:extLst>
          </p:cNvPr>
          <p:cNvSpPr txBox="1"/>
          <p:nvPr/>
        </p:nvSpPr>
        <p:spPr>
          <a:xfrm>
            <a:off x="4261104" y="2167128"/>
            <a:ext cx="455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Helvetica Neue"/>
              </a:rPr>
              <a:t>CTE Awards (Major or Certificate) with Highest % Wage Gains, 2013-2023</a:t>
            </a:r>
          </a:p>
        </p:txBody>
      </p:sp>
    </p:spTree>
    <p:extLst>
      <p:ext uri="{BB962C8B-B14F-4D97-AF65-F5344CB8AC3E}">
        <p14:creationId xmlns:p14="http://schemas.microsoft.com/office/powerpoint/2010/main" val="152944048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76E00-2796-EF85-1D28-EB7032390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616E-7FD1-7241-8BD0-F1A067E86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1209A3-150C-095C-E860-6C9BF72D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EBC3B-BF98-E422-6952-1D85D321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6399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D95A-A074-DCAE-5DE9-6FA187FC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34CE-4DC4-2A0F-7F18-4A2C61BE0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634F20-CA83-B0AE-0AE0-81160848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408329-3FA5-9750-7926-CB771067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34" y="30579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23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9BE5-13FC-34DF-59A8-BE05613F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Status, Compared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AD70E6-3C9D-9F8C-7864-E147075C9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782765"/>
              </p:ext>
            </p:extLst>
          </p:nvPr>
        </p:nvGraphicFramePr>
        <p:xfrm>
          <a:off x="550863" y="1929384"/>
          <a:ext cx="8112125" cy="44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7AACE-F4B1-29AC-6D84-70F8B08EEFBE}"/>
              </a:ext>
            </a:extLst>
          </p:cNvPr>
          <p:cNvSpPr txBox="1"/>
          <p:nvPr/>
        </p:nvSpPr>
        <p:spPr>
          <a:xfrm>
            <a:off x="292608" y="6263640"/>
            <a:ext cx="723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DataMart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757772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E4D0-F0AB-D94A-4BC6-77F79619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International Students</a:t>
            </a:r>
          </a:p>
        </p:txBody>
      </p:sp>
      <p:pic>
        <p:nvPicPr>
          <p:cNvPr id="1026" name="Picture 2" descr="Flag of China">
            <a:extLst>
              <a:ext uri="{FF2B5EF4-FFF2-40B4-BE49-F238E27FC236}">
                <a16:creationId xmlns:a16="http://schemas.microsoft.com/office/drawing/2014/main" id="{26FC80C3-F702-C1EC-21C3-D0091F8E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65" y="3897789"/>
            <a:ext cx="1229487" cy="8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CCCD-282D-60FA-879B-10FA09C8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201273"/>
            <a:ext cx="8112653" cy="411559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442 enrolled in Fall 2024, comprising 3.8% of all students</a:t>
            </a:r>
          </a:p>
          <a:p>
            <a:r>
              <a:rPr lang="en-US" dirty="0"/>
              <a:t>Numbers have been trending upward since the drop during the pandemic, but have not yet returned to pre-pandemic levels</a:t>
            </a:r>
          </a:p>
          <a:p>
            <a:r>
              <a:rPr lang="en-US" dirty="0"/>
              <a:t>Top 5 Countries of Origin:</a:t>
            </a:r>
          </a:p>
          <a:p>
            <a:pPr lvl="1"/>
            <a:r>
              <a:rPr lang="en-US" dirty="0"/>
              <a:t>China</a:t>
            </a:r>
          </a:p>
          <a:p>
            <a:pPr lvl="1"/>
            <a:r>
              <a:rPr lang="en-US" dirty="0"/>
              <a:t>India</a:t>
            </a:r>
          </a:p>
          <a:p>
            <a:pPr lvl="1"/>
            <a:r>
              <a:rPr lang="en-US" dirty="0"/>
              <a:t>South Korea</a:t>
            </a:r>
          </a:p>
          <a:p>
            <a:pPr lvl="1"/>
            <a:r>
              <a:rPr lang="en-US" dirty="0"/>
              <a:t>Japan</a:t>
            </a:r>
          </a:p>
          <a:p>
            <a:pPr lvl="1"/>
            <a:r>
              <a:rPr lang="en-US" dirty="0"/>
              <a:t>Brazil</a:t>
            </a:r>
          </a:p>
        </p:txBody>
      </p:sp>
      <p:pic>
        <p:nvPicPr>
          <p:cNvPr id="1028" name="Picture 4" descr="Flag of India">
            <a:extLst>
              <a:ext uri="{FF2B5EF4-FFF2-40B4-BE49-F238E27FC236}">
                <a16:creationId xmlns:a16="http://schemas.microsoft.com/office/drawing/2014/main" id="{78F1BD92-FCA2-31FA-7EA5-07747A6A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45" y="4128772"/>
            <a:ext cx="1229487" cy="8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D34EA5B-6708-D2A1-AD5B-5AB6FF5C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5" y="4773357"/>
            <a:ext cx="1338453" cy="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A2EFBA0-A84A-640E-950E-62ECC606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48" y="5021240"/>
            <a:ext cx="1229487" cy="8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4F2977D-492E-45C6-D877-4964061E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75" y="5198262"/>
            <a:ext cx="1338453" cy="9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437BB-44DE-FE56-2F01-F3C54E028DFE}"/>
              </a:ext>
            </a:extLst>
          </p:cNvPr>
          <p:cNvSpPr txBox="1"/>
          <p:nvPr/>
        </p:nvSpPr>
        <p:spPr>
          <a:xfrm>
            <a:off x="320040" y="6256453"/>
            <a:ext cx="705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Foothill College </a:t>
            </a:r>
            <a:r>
              <a:rPr lang="en-US" sz="1400" i="1" dirty="0">
                <a:hlinkClick r:id="rId7"/>
              </a:rPr>
              <a:t>Fall 2024 Census Report</a:t>
            </a:r>
            <a:r>
              <a:rPr lang="en-US" sz="1400" i="1" dirty="0"/>
              <a:t> – does not include apprenticeships</a:t>
            </a:r>
          </a:p>
          <a:p>
            <a:r>
              <a:rPr lang="en-US" sz="1400" i="1" dirty="0"/>
              <a:t>Historic data from CCCCO </a:t>
            </a:r>
            <a:r>
              <a:rPr lang="en-US" sz="1400" i="1" dirty="0">
                <a:hlinkClick r:id="rId8"/>
              </a:rPr>
              <a:t>DataMart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0413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DAB3-3FDC-300B-4BE2-06D403CD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Education, Compared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530A00-D3F8-083A-FC90-529C26E9B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964"/>
              </p:ext>
            </p:extLst>
          </p:nvPr>
        </p:nvGraphicFramePr>
        <p:xfrm>
          <a:off x="420624" y="1947672"/>
          <a:ext cx="8449055" cy="366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AA3301-B584-458A-D130-866D78F2628B}"/>
              </a:ext>
            </a:extLst>
          </p:cNvPr>
          <p:cNvSpPr txBox="1"/>
          <p:nvPr/>
        </p:nvSpPr>
        <p:spPr>
          <a:xfrm>
            <a:off x="624015" y="5308787"/>
            <a:ext cx="712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DataMart</a:t>
            </a:r>
            <a:endParaRPr lang="en-US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36357-F4EE-C469-23B2-2E8EFE7441B7}"/>
              </a:ext>
            </a:extLst>
          </p:cNvPr>
          <p:cNvSpPr txBox="1"/>
          <p:nvPr/>
        </p:nvSpPr>
        <p:spPr>
          <a:xfrm>
            <a:off x="420624" y="5666164"/>
            <a:ext cx="774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In Fall 2024, Foothill College Face-to-Face enrollment increased 6% and total Online/Hybrid increased 2% over Fall 2023 </a:t>
            </a:r>
          </a:p>
          <a:p>
            <a:endParaRPr lang="en-US" sz="800" dirty="0"/>
          </a:p>
          <a:p>
            <a:r>
              <a:rPr lang="en-US" sz="1400" i="1" dirty="0"/>
              <a:t>Source: Foothill College </a:t>
            </a:r>
            <a:r>
              <a:rPr lang="en-US" sz="1400" i="1" dirty="0">
                <a:hlinkClick r:id="rId4"/>
              </a:rPr>
              <a:t>Fall 2024 Census Report</a:t>
            </a:r>
            <a:r>
              <a:rPr lang="en-US" sz="1400" i="1" dirty="0"/>
              <a:t> – does not include apprenticeships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845447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CD4D-AACF-D005-0EB2-ADC87BA6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Foothill-De Anza CCD Dreamers, CPG, Pell Grant Recipients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3140B-46F2-0F61-5718-73310E85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184" y="1990078"/>
            <a:ext cx="3026664" cy="4369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The District has experienced decreases in CPG and AB540 students in recent years, which impacts funding</a:t>
            </a:r>
          </a:p>
          <a:p>
            <a:pPr marL="0" indent="0">
              <a:buNone/>
            </a:pPr>
            <a:r>
              <a:rPr lang="en-US" sz="1700" dirty="0"/>
              <a:t>Percent of unduplicated District headcount in 2023-2024, compared to all CCCs:</a:t>
            </a:r>
          </a:p>
          <a:p>
            <a:pPr marL="228600" lvl="1" indent="0">
              <a:buNone/>
            </a:pPr>
            <a:r>
              <a:rPr lang="en-US" sz="1600" b="1" dirty="0"/>
              <a:t>20.8% Promise</a:t>
            </a:r>
          </a:p>
          <a:p>
            <a:pPr lvl="2"/>
            <a:r>
              <a:rPr lang="en-US" sz="1400" dirty="0"/>
              <a:t>36.7% for all CCCs</a:t>
            </a:r>
          </a:p>
          <a:p>
            <a:pPr marL="228600" lvl="1" indent="0">
              <a:buNone/>
            </a:pPr>
            <a:r>
              <a:rPr lang="en-US" sz="1600" b="1" dirty="0"/>
              <a:t>9.7% Pell</a:t>
            </a:r>
          </a:p>
          <a:p>
            <a:pPr lvl="2"/>
            <a:r>
              <a:rPr lang="en-US" sz="1400" dirty="0"/>
              <a:t>19.3% for all CCCs</a:t>
            </a:r>
          </a:p>
          <a:p>
            <a:pPr marL="228600" lvl="1" indent="0">
              <a:buNone/>
            </a:pPr>
            <a:r>
              <a:rPr lang="en-US" sz="1600" b="1" dirty="0"/>
              <a:t>2.5% AB540</a:t>
            </a:r>
          </a:p>
          <a:p>
            <a:pPr lvl="2"/>
            <a:r>
              <a:rPr lang="en-US" sz="1400" dirty="0"/>
              <a:t>2.3% for all CCCs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B5D45-307C-29F0-9396-AC1132E5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5" y="1990078"/>
            <a:ext cx="5797570" cy="4369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5D350-F63D-7D9D-1025-813F7D4804E6}"/>
              </a:ext>
            </a:extLst>
          </p:cNvPr>
          <p:cNvSpPr txBox="1"/>
          <p:nvPr/>
        </p:nvSpPr>
        <p:spPr>
          <a:xfrm>
            <a:off x="160705" y="6501384"/>
            <a:ext cx="708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CCCCO </a:t>
            </a:r>
            <a:r>
              <a:rPr lang="en-US" sz="1400" i="1" dirty="0">
                <a:hlinkClick r:id="rId3"/>
              </a:rPr>
              <a:t>SCFF Dashboard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277099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17867</TotalTime>
  <Words>2155</Words>
  <Application>Microsoft Office PowerPoint</Application>
  <PresentationFormat>On-screen Show (4:3)</PresentationFormat>
  <Paragraphs>458</Paragraphs>
  <Slides>55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Century Gothic</vt:lpstr>
      <vt:lpstr>Helvetica Neue</vt:lpstr>
      <vt:lpstr>Helvetica Neue Medium</vt:lpstr>
      <vt:lpstr>Open Sans</vt:lpstr>
      <vt:lpstr>Wingdings 2</vt:lpstr>
      <vt:lpstr>Academic Fall2015</vt:lpstr>
      <vt:lpstr>Internal Environmental Scan</vt:lpstr>
      <vt:lpstr>  Foothill College Students  </vt:lpstr>
      <vt:lpstr>Historic Enrollment, by Ethnicity</vt:lpstr>
      <vt:lpstr>Snapshot: Ethnicity and Gender Fall 2024</vt:lpstr>
      <vt:lpstr>Snapshot: Age and  Student Type, Fall 2024</vt:lpstr>
      <vt:lpstr>Enrollment Status, Compared</vt:lpstr>
      <vt:lpstr>International Students</vt:lpstr>
      <vt:lpstr>Distance Education, Compared</vt:lpstr>
      <vt:lpstr>Foothill-De Anza CCD Dreamers, CPG, Pell Grant Recipients</vt:lpstr>
      <vt:lpstr>Headcount of CPG and Pell  at Foothill</vt:lpstr>
      <vt:lpstr>Thoughts?</vt:lpstr>
      <vt:lpstr>Student Outcomes</vt:lpstr>
      <vt:lpstr>Students by Journey, Compared 2022-2023</vt:lpstr>
      <vt:lpstr>Degree/Transfer Students: Persistence</vt:lpstr>
      <vt:lpstr>Persistence, Disaggregated</vt:lpstr>
      <vt:lpstr>Degree/Transfer Students: Completed Transfer Level Math and English in Year 1</vt:lpstr>
      <vt:lpstr>Math + English in Year 1, Disaggregated</vt:lpstr>
      <vt:lpstr>Degree/Transfer Students: Completion/Transfer</vt:lpstr>
      <vt:lpstr>Completion/Transfer, Disaggregated</vt:lpstr>
      <vt:lpstr>Degree/Transfer Students: Units Upon Graduation</vt:lpstr>
      <vt:lpstr>Units Upon Graduation, Disaggregated</vt:lpstr>
      <vt:lpstr>Short-Term CTE Students: Course Success Rate</vt:lpstr>
      <vt:lpstr>CTE Course Success, Disaggregated</vt:lpstr>
      <vt:lpstr>Short-Term CTE Students: Earned 9+ Units</vt:lpstr>
      <vt:lpstr>9+ CTE Units, Disaggregated</vt:lpstr>
      <vt:lpstr>Short-Term CTE Students: Job Closely Related to Field of Study</vt:lpstr>
      <vt:lpstr>Job Closely Related to Field of Study, Disaggregated</vt:lpstr>
      <vt:lpstr>Short-Term CTE Students: Earnings</vt:lpstr>
      <vt:lpstr>Earnings, Disaggregated</vt:lpstr>
      <vt:lpstr>Short-Term CTE: Attained Living Wage</vt:lpstr>
      <vt:lpstr>Attained Living Wage, Disaggregated</vt:lpstr>
      <vt:lpstr>Adult Ed/ESL: Completion</vt:lpstr>
      <vt:lpstr>Completion, Disaggregated</vt:lpstr>
      <vt:lpstr>Adult Ed/ESL: Transitioned to Postsecondary Coursework</vt:lpstr>
      <vt:lpstr>Transition, Disaggregated</vt:lpstr>
      <vt:lpstr>Adult Ed/ESL: Became Employed</vt:lpstr>
      <vt:lpstr>Became Employed, Disaggregated</vt:lpstr>
      <vt:lpstr>Adult Ed/ESL: Earnings</vt:lpstr>
      <vt:lpstr>Earnings, Disaggregated</vt:lpstr>
      <vt:lpstr>Thoughts?</vt:lpstr>
      <vt:lpstr>Student Outcomes</vt:lpstr>
      <vt:lpstr>Awards Conferred</vt:lpstr>
      <vt:lpstr>Top AA/AA-T Degrees Awarded 2023-2024</vt:lpstr>
      <vt:lpstr>Top AS/AS-T Degrees Awarded 2023-2024</vt:lpstr>
      <vt:lpstr>Top Credit Certificates Awarded</vt:lpstr>
      <vt:lpstr>Top Bachelor Degree Awarded</vt:lpstr>
      <vt:lpstr>Transfer to UC, CSU</vt:lpstr>
      <vt:lpstr>Transfer to ISP, OOS</vt:lpstr>
      <vt:lpstr>Foothill Transfers to CSU</vt:lpstr>
      <vt:lpstr>Foothill Transfers to UC</vt:lpstr>
      <vt:lpstr>UC and CSU Acceptance Rates</vt:lpstr>
      <vt:lpstr>Career Education Outcomes Compared, 2023</vt:lpstr>
      <vt:lpstr>Foothill College CTE Awards with Highest Wage Gains 2013-2023</vt:lpstr>
      <vt:lpstr>Thoughts?</vt:lpstr>
      <vt:lpstr>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Stacy Gleixner</cp:lastModifiedBy>
  <cp:revision>17</cp:revision>
  <dcterms:created xsi:type="dcterms:W3CDTF">2017-07-10T18:20:34Z</dcterms:created>
  <dcterms:modified xsi:type="dcterms:W3CDTF">2025-03-13T17:38:28Z</dcterms:modified>
</cp:coreProperties>
</file>