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handoutMasterIdLst>
    <p:handoutMasterId r:id="rId40"/>
  </p:handoutMasterIdLst>
  <p:sldIdLst>
    <p:sldId id="256" r:id="rId2"/>
    <p:sldId id="259" r:id="rId3"/>
    <p:sldId id="288" r:id="rId4"/>
    <p:sldId id="257" r:id="rId5"/>
    <p:sldId id="278" r:id="rId6"/>
    <p:sldId id="258" r:id="rId7"/>
    <p:sldId id="281" r:id="rId8"/>
    <p:sldId id="280" r:id="rId9"/>
    <p:sldId id="260" r:id="rId10"/>
    <p:sldId id="262" r:id="rId11"/>
    <p:sldId id="261" r:id="rId12"/>
    <p:sldId id="282" r:id="rId13"/>
    <p:sldId id="264" r:id="rId14"/>
    <p:sldId id="285" r:id="rId15"/>
    <p:sldId id="294" r:id="rId16"/>
    <p:sldId id="291" r:id="rId17"/>
    <p:sldId id="292" r:id="rId18"/>
    <p:sldId id="293" r:id="rId19"/>
    <p:sldId id="284" r:id="rId20"/>
    <p:sldId id="263" r:id="rId21"/>
    <p:sldId id="271" r:id="rId22"/>
    <p:sldId id="272" r:id="rId23"/>
    <p:sldId id="265" r:id="rId24"/>
    <p:sldId id="273" r:id="rId25"/>
    <p:sldId id="266" r:id="rId26"/>
    <p:sldId id="268" r:id="rId27"/>
    <p:sldId id="276" r:id="rId28"/>
    <p:sldId id="289" r:id="rId29"/>
    <p:sldId id="275" r:id="rId30"/>
    <p:sldId id="290" r:id="rId31"/>
    <p:sldId id="267" r:id="rId32"/>
    <p:sldId id="269" r:id="rId33"/>
    <p:sldId id="277" r:id="rId34"/>
    <p:sldId id="286" r:id="rId35"/>
    <p:sldId id="287" r:id="rId36"/>
    <p:sldId id="279" r:id="rId37"/>
    <p:sldId id="27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199" autoAdjust="0"/>
    <p:restoredTop sz="94660"/>
  </p:normalViewPr>
  <p:slideViewPr>
    <p:cSldViewPr>
      <p:cViewPr>
        <p:scale>
          <a:sx n="118" d="100"/>
          <a:sy n="118" d="100"/>
        </p:scale>
        <p:origin x="-2480" y="-34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notesMaster" Target="notesMasters/notesMaster1.xml"/><Relationship Id="rId40" Type="http://schemas.openxmlformats.org/officeDocument/2006/relationships/handoutMaster" Target="handoutMasters/handoutMaster1.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B09BE7-91ED-406A-A4AD-7DA5146DC1B3}" type="datetimeFigureOut">
              <a:rPr lang="en-US" smtClean="0"/>
              <a:t>9/21/17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A305F6E-9BE6-4441-8D98-D3E259058D1B}" type="slidenum">
              <a:rPr lang="en-US" smtClean="0"/>
              <a:t>‹#›</a:t>
            </a:fld>
            <a:endParaRPr lang="en-US"/>
          </a:p>
        </p:txBody>
      </p:sp>
    </p:spTree>
    <p:extLst>
      <p:ext uri="{BB962C8B-B14F-4D97-AF65-F5344CB8AC3E}">
        <p14:creationId xmlns:p14="http://schemas.microsoft.com/office/powerpoint/2010/main" val="377262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BB486B-0354-447C-ACD4-BAEFB7AF33C2}" type="datetimeFigureOut">
              <a:rPr lang="en-US" smtClean="0"/>
              <a:t>9/21/17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D23E23-C258-4E5B-8640-F76EAAD8AF10}" type="slidenum">
              <a:rPr lang="en-US" smtClean="0"/>
              <a:t>‹#›</a:t>
            </a:fld>
            <a:endParaRPr lang="en-US"/>
          </a:p>
        </p:txBody>
      </p:sp>
    </p:spTree>
    <p:extLst>
      <p:ext uri="{BB962C8B-B14F-4D97-AF65-F5344CB8AC3E}">
        <p14:creationId xmlns:p14="http://schemas.microsoft.com/office/powerpoint/2010/main" val="1129745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23E23-C258-4E5B-8640-F76EAAD8AF10}" type="slidenum">
              <a:rPr lang="en-US" smtClean="0"/>
              <a:t>19</a:t>
            </a:fld>
            <a:endParaRPr lang="en-US"/>
          </a:p>
        </p:txBody>
      </p:sp>
    </p:spTree>
    <p:extLst>
      <p:ext uri="{BB962C8B-B14F-4D97-AF65-F5344CB8AC3E}">
        <p14:creationId xmlns:p14="http://schemas.microsoft.com/office/powerpoint/2010/main" val="2072449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23E23-C258-4E5B-8640-F76EAAD8AF10}" type="slidenum">
              <a:rPr lang="en-US" smtClean="0"/>
              <a:t>36</a:t>
            </a:fld>
            <a:endParaRPr lang="en-US"/>
          </a:p>
        </p:txBody>
      </p:sp>
    </p:spTree>
    <p:extLst>
      <p:ext uri="{BB962C8B-B14F-4D97-AF65-F5344CB8AC3E}">
        <p14:creationId xmlns:p14="http://schemas.microsoft.com/office/powerpoint/2010/main" val="27950324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0EFA58EF-6330-4C58-8A1C-A8A5781B8E45}" type="datetime1">
              <a:rPr lang="en-US" smtClean="0"/>
              <a:t>9/21/17</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EA01AA9D-FA19-4D9F-BE19-E60636E83FA7}"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504B5C-A72E-4680-8D05-DA17A297EFEC}" type="datetime1">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1AA9D-FA19-4D9F-BE19-E60636E83FA7}"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3E1B1E-95E5-49C5-B6C7-4CB0280750F7}" type="datetime1">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1AA9D-FA19-4D9F-BE19-E60636E83FA7}"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695795-4873-465D-84A6-F408D91E55BE}" type="datetime1">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1AA9D-FA19-4D9F-BE19-E60636E83FA7}"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DDC1CE-942C-456D-918B-0299E2CC32D6}" type="datetime1">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01AA9D-FA19-4D9F-BE19-E60636E83FA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7A112EB-D9BA-4EFF-BA41-43284EFCB038}" type="datetime1">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1AA9D-FA19-4D9F-BE19-E60636E83FA7}"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A4A569-1A96-42A9-94E1-307591E173EA}" type="datetime1">
              <a:rPr lang="en-US" smtClean="0"/>
              <a:t>9/21/17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01AA9D-FA19-4D9F-BE19-E60636E83FA7}"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314A6B-79B7-4D99-AE4C-A92487F28E30}" type="datetime1">
              <a:rPr lang="en-US" smtClean="0"/>
              <a:t>9/21/17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01AA9D-FA19-4D9F-BE19-E60636E83FA7}"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4491C0-F0B8-4E27-9BA0-838702A26662}" type="datetime1">
              <a:rPr lang="en-US" smtClean="0"/>
              <a:t>9/21/17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01AA9D-FA19-4D9F-BE19-E60636E83FA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C1DE24-DF56-440E-9B43-8AF855232BB3}" type="datetime1">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1AA9D-FA19-4D9F-BE19-E60636E83F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E75C2-A762-47AF-854D-C8ECA0738649}" type="datetime1">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01AA9D-FA19-4D9F-BE19-E60636E83FA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1EE75D3B-E467-4111-BCA9-E41B0383CAB6}" type="datetime1">
              <a:rPr lang="en-US" smtClean="0"/>
              <a:t>9/21/17</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EA01AA9D-FA19-4D9F-BE19-E60636E83F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xtranet.cccco.edu/Portals/1/SSSP/Matriculation/Assessment/9-30-16%20Multple%20Measures%20Clarification.pd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iverseeducation.com/article/99513/" TargetMode="External"/><Relationship Id="rId3" Type="http://schemas.openxmlformats.org/officeDocument/2006/relationships/hyperlink" Target="http://diverseeducation.com/article/99513/?utm_campaign=DIV1707%20DAILY%20NEWSLETTER%20JUL27&amp;utm_medium=email&amp;utm_source=Eloqua"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xtranet.cccco.edu/Divisions/StudentServices/Matriculation/Assessment.aspx"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 Id="rId3" Type="http://schemas.openxmlformats.org/officeDocument/2006/relationships/image" Target="../media/image6.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lamanqueandrew@fhda.edu" TargetMode="External"/><Relationship Id="rId3" Type="http://schemas.openxmlformats.org/officeDocument/2006/relationships/hyperlink" Target="mailto:wheatcasie@fhda.ed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areerladdersproject.org/wp-content/uploads/2015/03/CLP_IP_Brief_37_508.pdf"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Assessment for Placement: </a:t>
            </a:r>
            <a:br>
              <a:rPr lang="en-US" sz="4400" dirty="0" smtClean="0"/>
            </a:br>
            <a:r>
              <a:rPr lang="en-US" sz="4400" i="1" dirty="0" smtClean="0"/>
              <a:t>The Conversation Continues!</a:t>
            </a:r>
            <a:endParaRPr lang="en-US" sz="4400" i="1" dirty="0"/>
          </a:p>
        </p:txBody>
      </p:sp>
      <p:sp>
        <p:nvSpPr>
          <p:cNvPr id="3" name="Subtitle 2"/>
          <p:cNvSpPr>
            <a:spLocks noGrp="1"/>
          </p:cNvSpPr>
          <p:nvPr>
            <p:ph type="subTitle" idx="1"/>
          </p:nvPr>
        </p:nvSpPr>
        <p:spPr>
          <a:xfrm>
            <a:off x="685800" y="3767862"/>
            <a:ext cx="7696200" cy="1752600"/>
          </a:xfrm>
        </p:spPr>
        <p:txBody>
          <a:bodyPr>
            <a:normAutofit fontScale="47500" lnSpcReduction="20000"/>
          </a:bodyPr>
          <a:lstStyle/>
          <a:p>
            <a:endParaRPr lang="en-US" sz="4600" dirty="0"/>
          </a:p>
          <a:p>
            <a:r>
              <a:rPr lang="en-US" sz="4600" dirty="0" smtClean="0"/>
              <a:t>FHDA District Opening Day </a:t>
            </a:r>
          </a:p>
          <a:p>
            <a:r>
              <a:rPr lang="en-US" sz="4600" dirty="0" smtClean="0"/>
              <a:t>September 21, 2017</a:t>
            </a:r>
          </a:p>
          <a:p>
            <a:endParaRPr lang="en-US" dirty="0"/>
          </a:p>
          <a:p>
            <a:r>
              <a:rPr lang="en-US" dirty="0"/>
              <a:t>Andrew </a:t>
            </a:r>
            <a:r>
              <a:rPr lang="en-US" dirty="0" err="1"/>
              <a:t>LaManque</a:t>
            </a:r>
            <a:r>
              <a:rPr lang="en-US" dirty="0"/>
              <a:t>, Associate Vice President of Instruction, Foothill College</a:t>
            </a:r>
          </a:p>
          <a:p>
            <a:endParaRPr lang="en-US" dirty="0"/>
          </a:p>
          <a:p>
            <a:r>
              <a:rPr lang="en-US" dirty="0"/>
              <a:t>Casie Wheat, Assessment Center Supervisor, De Anza College</a:t>
            </a:r>
          </a:p>
          <a:p>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1</a:t>
            </a:fld>
            <a:endParaRPr lang="en-US"/>
          </a:p>
        </p:txBody>
      </p:sp>
    </p:spTree>
    <p:extLst>
      <p:ext uri="{BB962C8B-B14F-4D97-AF65-F5344CB8AC3E}">
        <p14:creationId xmlns:p14="http://schemas.microsoft.com/office/powerpoint/2010/main" val="25544598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Colleges must employ at least two evidence-based measures in assessing a student. One of these measures may be an assessment test. </a:t>
            </a:r>
          </a:p>
          <a:p>
            <a:endParaRPr lang="en-US" dirty="0"/>
          </a:p>
          <a:p>
            <a:r>
              <a:rPr lang="en-US" dirty="0" smtClean="0"/>
              <a:t>The measures chosen must be of different formats to allow students multiple opportunities to illustrate their knowledge and readiness. If another test is selected as a multiple measure, it may not be correlated with the first test. </a:t>
            </a:r>
          </a:p>
          <a:p>
            <a:endParaRPr lang="en-US" dirty="0"/>
          </a:p>
          <a:p>
            <a:pPr marL="411480" lvl="1" indent="0">
              <a:buNone/>
            </a:pPr>
            <a:r>
              <a:rPr lang="en-US" dirty="0" smtClean="0">
                <a:hlinkClick r:id="rId2"/>
              </a:rPr>
              <a:t>CCCCO Memo: Clarification on—Multiple Measures Used in Student Assessment (9/30/16)</a:t>
            </a:r>
            <a:endParaRPr lang="en-US" dirty="0"/>
          </a:p>
        </p:txBody>
      </p:sp>
      <p:sp>
        <p:nvSpPr>
          <p:cNvPr id="3" name="Title 2"/>
          <p:cNvSpPr>
            <a:spLocks noGrp="1"/>
          </p:cNvSpPr>
          <p:nvPr>
            <p:ph type="title"/>
          </p:nvPr>
        </p:nvSpPr>
        <p:spPr/>
        <p:txBody>
          <a:bodyPr/>
          <a:lstStyle/>
          <a:p>
            <a:r>
              <a:rPr lang="en-US" dirty="0" smtClean="0"/>
              <a:t>Title V, Section 55522</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10</a:t>
            </a:fld>
            <a:endParaRPr lang="en-US"/>
          </a:p>
        </p:txBody>
      </p:sp>
    </p:spTree>
    <p:extLst>
      <p:ext uri="{BB962C8B-B14F-4D97-AF65-F5344CB8AC3E}">
        <p14:creationId xmlns:p14="http://schemas.microsoft.com/office/powerpoint/2010/main" val="35443085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AB </a:t>
            </a:r>
            <a:r>
              <a:rPr lang="en-US" dirty="0"/>
              <a:t>705 requires community college districts to maximize the probability that a student will enter and complete transfer-level coursework in math and English within a one-year timeframe through the use of multiple measures to achieve this goal. </a:t>
            </a:r>
            <a:endParaRPr lang="en-US" dirty="0" smtClean="0"/>
          </a:p>
          <a:p>
            <a:r>
              <a:rPr lang="en-US" dirty="0" smtClean="0"/>
              <a:t>The </a:t>
            </a:r>
            <a:r>
              <a:rPr lang="en-US" dirty="0"/>
              <a:t>bill </a:t>
            </a:r>
            <a:r>
              <a:rPr lang="en-US" b="1" dirty="0"/>
              <a:t>requires</a:t>
            </a:r>
            <a:r>
              <a:rPr lang="en-US" dirty="0"/>
              <a:t> community colleges to use </a:t>
            </a:r>
            <a:r>
              <a:rPr lang="en-US" b="1" dirty="0"/>
              <a:t>high school performance information</a:t>
            </a:r>
            <a:r>
              <a:rPr lang="en-US" dirty="0"/>
              <a:t> when determining a students’ readiness for college-level English and math. </a:t>
            </a:r>
            <a:endParaRPr lang="en-US" dirty="0" smtClean="0"/>
          </a:p>
          <a:p>
            <a:r>
              <a:rPr lang="en-US" dirty="0" smtClean="0"/>
              <a:t>It </a:t>
            </a:r>
            <a:r>
              <a:rPr lang="en-US" dirty="0"/>
              <a:t>also prohibits community colleges from requiring students to enroll in remedial coursework unless research proves that the students are </a:t>
            </a:r>
            <a:r>
              <a:rPr lang="en-US" u="sng" dirty="0"/>
              <a:t>highly unlikely</a:t>
            </a:r>
            <a:r>
              <a:rPr lang="en-US" dirty="0"/>
              <a:t> to succeed in college-level coursework. </a:t>
            </a:r>
          </a:p>
        </p:txBody>
      </p:sp>
      <p:sp>
        <p:nvSpPr>
          <p:cNvPr id="3" name="Title 2"/>
          <p:cNvSpPr>
            <a:spLocks noGrp="1"/>
          </p:cNvSpPr>
          <p:nvPr>
            <p:ph type="title"/>
          </p:nvPr>
        </p:nvSpPr>
        <p:spPr/>
        <p:txBody>
          <a:bodyPr/>
          <a:lstStyle/>
          <a:p>
            <a:r>
              <a:rPr lang="en-US" sz="2800" b="1" dirty="0"/>
              <a:t>AB 705 (Irwin) Seymour-Campbell Student Success Act of 2012: Matriculation: </a:t>
            </a:r>
            <a:r>
              <a:rPr lang="en-US" sz="2800" b="1" dirty="0" smtClean="0"/>
              <a:t>Assessment</a:t>
            </a:r>
            <a:r>
              <a:rPr lang="en-US" sz="2800" dirty="0"/>
              <a:t> </a:t>
            </a:r>
            <a:r>
              <a:rPr lang="en-US" sz="2800" b="1" dirty="0" smtClean="0">
                <a:solidFill>
                  <a:srgbClr val="FF0000"/>
                </a:solidFill>
              </a:rPr>
              <a:t>PASSED!</a:t>
            </a:r>
            <a:r>
              <a:rPr lang="en-US" sz="2800" dirty="0"/>
              <a:t/>
            </a:r>
            <a:br>
              <a:rPr lang="en-US" sz="2800" dirty="0"/>
            </a:br>
            <a:endParaRPr lang="en-US" sz="2800" dirty="0"/>
          </a:p>
        </p:txBody>
      </p:sp>
      <p:sp>
        <p:nvSpPr>
          <p:cNvPr id="4" name="Slide Number Placeholder 3"/>
          <p:cNvSpPr>
            <a:spLocks noGrp="1"/>
          </p:cNvSpPr>
          <p:nvPr>
            <p:ph type="sldNum" sz="quarter" idx="12"/>
          </p:nvPr>
        </p:nvSpPr>
        <p:spPr/>
        <p:txBody>
          <a:bodyPr/>
          <a:lstStyle/>
          <a:p>
            <a:fld id="{EA01AA9D-FA19-4D9F-BE19-E60636E83FA7}" type="slidenum">
              <a:rPr lang="en-US" smtClean="0"/>
              <a:t>11</a:t>
            </a:fld>
            <a:endParaRPr lang="en-US"/>
          </a:p>
        </p:txBody>
      </p:sp>
    </p:spTree>
    <p:extLst>
      <p:ext uri="{BB962C8B-B14F-4D97-AF65-F5344CB8AC3E}">
        <p14:creationId xmlns:p14="http://schemas.microsoft.com/office/powerpoint/2010/main" val="132656625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381053"/>
          </a:xfrm>
        </p:spPr>
        <p:txBody>
          <a:bodyPr>
            <a:normAutofit fontScale="62500" lnSpcReduction="20000"/>
          </a:bodyPr>
          <a:lstStyle/>
          <a:p>
            <a:pPr marL="411480" lvl="1" indent="0">
              <a:lnSpc>
                <a:spcPct val="120000"/>
              </a:lnSpc>
              <a:buNone/>
            </a:pPr>
            <a:r>
              <a:rPr lang="en-US" sz="3200" dirty="0" smtClean="0"/>
              <a:t>From </a:t>
            </a:r>
            <a:r>
              <a:rPr lang="en-US" sz="3200" dirty="0"/>
              <a:t>an </a:t>
            </a:r>
            <a:r>
              <a:rPr lang="en-US" sz="3200" b="1" dirty="0"/>
              <a:t>equity standpoint </a:t>
            </a:r>
            <a:r>
              <a:rPr lang="en-US" sz="3200" dirty="0"/>
              <a:t>this bill </a:t>
            </a:r>
            <a:r>
              <a:rPr lang="en-US" sz="3200" dirty="0" smtClean="0"/>
              <a:t>[AB 705] </a:t>
            </a:r>
            <a:r>
              <a:rPr lang="en-US" sz="3200" b="1" dirty="0" smtClean="0"/>
              <a:t>benefits </a:t>
            </a:r>
            <a:r>
              <a:rPr lang="en-US" sz="3200" b="1" dirty="0"/>
              <a:t>students of color</a:t>
            </a:r>
            <a:r>
              <a:rPr lang="en-US" sz="3200" dirty="0"/>
              <a:t>, as research indicates they do not perform as well on standardized tests, which do not consider students’ test-taking ability, stress levels, or social conditions at the time of the exams. The strong consideration of grades is also important, as extensive research has shown them as more effective indicators of overall student success in college. Similarly, an evaluation of a student’s high school profile, including both their academic and extracurricular accomplishments, is a more accurate predictor of potential and subsequent success in Math and English rather than exam scores alone</a:t>
            </a:r>
            <a:r>
              <a:rPr lang="en-US" sz="3200" dirty="0" smtClean="0"/>
              <a:t>.</a:t>
            </a:r>
          </a:p>
          <a:p>
            <a:pPr marL="0" indent="0">
              <a:buNone/>
            </a:pPr>
            <a:endParaRPr lang="en-US" dirty="0"/>
          </a:p>
          <a:p>
            <a:pPr marL="0" indent="0">
              <a:buNone/>
            </a:pPr>
            <a:r>
              <a:rPr lang="en-US" sz="1800" dirty="0" smtClean="0"/>
              <a:t>Preston, Deshawn. “Has California Found the Answer to More Equitable Developmental Education?” Diverse Education. </a:t>
            </a:r>
            <a:r>
              <a:rPr lang="en-US" sz="1800" dirty="0"/>
              <a:t>26 July 2017. </a:t>
            </a:r>
            <a:r>
              <a:rPr lang="en-US" sz="1800" dirty="0">
                <a:hlinkClick r:id="rId2"/>
              </a:rPr>
              <a:t>http://diverseeducation.com/article/99513</a:t>
            </a:r>
            <a:r>
              <a:rPr lang="en-US" sz="1800" dirty="0" smtClean="0">
                <a:hlinkClick r:id="rId2"/>
              </a:rPr>
              <a:t>/</a:t>
            </a:r>
            <a:r>
              <a:rPr lang="en-US" sz="1800" dirty="0" smtClean="0"/>
              <a:t> Accessed 8 September 2017.</a:t>
            </a:r>
            <a:endParaRPr lang="en-US" sz="1800" dirty="0"/>
          </a:p>
        </p:txBody>
      </p:sp>
      <p:sp>
        <p:nvSpPr>
          <p:cNvPr id="3" name="Slide Number Placeholder 2"/>
          <p:cNvSpPr>
            <a:spLocks noGrp="1"/>
          </p:cNvSpPr>
          <p:nvPr>
            <p:ph type="sldNum" sz="quarter" idx="12"/>
          </p:nvPr>
        </p:nvSpPr>
        <p:spPr/>
        <p:txBody>
          <a:bodyPr/>
          <a:lstStyle/>
          <a:p>
            <a:fld id="{EA01AA9D-FA19-4D9F-BE19-E60636E83FA7}" type="slidenum">
              <a:rPr lang="en-US" smtClean="0"/>
              <a:t>12</a:t>
            </a:fld>
            <a:endParaRPr lang="en-US"/>
          </a:p>
        </p:txBody>
      </p:sp>
      <p:sp>
        <p:nvSpPr>
          <p:cNvPr id="4" name="Title 3"/>
          <p:cNvSpPr>
            <a:spLocks noGrp="1"/>
          </p:cNvSpPr>
          <p:nvPr>
            <p:ph type="title"/>
          </p:nvPr>
        </p:nvSpPr>
        <p:spPr/>
        <p:txBody>
          <a:bodyPr/>
          <a:lstStyle/>
          <a:p>
            <a:r>
              <a:rPr lang="en-US" sz="2800" dirty="0" smtClean="0">
                <a:hlinkClick r:id="rId3"/>
              </a:rPr>
              <a:t>Has California Found the Answer to More Equitable Developmental Education?</a:t>
            </a:r>
            <a:endParaRPr lang="en-US" sz="2800" dirty="0"/>
          </a:p>
        </p:txBody>
      </p:sp>
    </p:spTree>
    <p:extLst>
      <p:ext uri="{BB962C8B-B14F-4D97-AF65-F5344CB8AC3E}">
        <p14:creationId xmlns:p14="http://schemas.microsoft.com/office/powerpoint/2010/main" val="377952770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162221545"/>
              </p:ext>
            </p:extLst>
          </p:nvPr>
        </p:nvGraphicFramePr>
        <p:xfrm>
          <a:off x="685800" y="1447800"/>
          <a:ext cx="7746999" cy="5034279"/>
        </p:xfrm>
        <a:graphic>
          <a:graphicData uri="http://schemas.openxmlformats.org/drawingml/2006/table">
            <a:tbl>
              <a:tblPr firstRow="1" bandRow="1">
                <a:tableStyleId>{5C22544A-7EE6-4342-B048-85BDC9FD1C3A}</a:tableStyleId>
              </a:tblPr>
              <a:tblGrid>
                <a:gridCol w="1054100"/>
                <a:gridCol w="3124200"/>
                <a:gridCol w="3568699"/>
              </a:tblGrid>
              <a:tr h="370840">
                <a:tc>
                  <a:txBody>
                    <a:bodyPr/>
                    <a:lstStyle/>
                    <a:p>
                      <a:endParaRPr lang="en-US" dirty="0"/>
                    </a:p>
                  </a:txBody>
                  <a:tcPr/>
                </a:tc>
                <a:tc>
                  <a:txBody>
                    <a:bodyPr/>
                    <a:lstStyle/>
                    <a:p>
                      <a:pPr algn="ctr"/>
                      <a:r>
                        <a:rPr lang="en-US" dirty="0" smtClean="0"/>
                        <a:t>Foothill </a:t>
                      </a:r>
                      <a:endParaRPr lang="en-US" dirty="0"/>
                    </a:p>
                  </a:txBody>
                  <a:tcPr/>
                </a:tc>
                <a:tc>
                  <a:txBody>
                    <a:bodyPr/>
                    <a:lstStyle/>
                    <a:p>
                      <a:pPr algn="ctr"/>
                      <a:r>
                        <a:rPr lang="en-US" dirty="0" smtClean="0"/>
                        <a:t>De Anza</a:t>
                      </a:r>
                      <a:endParaRPr lang="en-US" dirty="0"/>
                    </a:p>
                  </a:txBody>
                  <a:tcPr/>
                </a:tc>
              </a:tr>
              <a:tr h="370840">
                <a:tc>
                  <a:txBody>
                    <a:bodyPr/>
                    <a:lstStyle/>
                    <a:p>
                      <a:pPr algn="ctr"/>
                      <a:r>
                        <a:rPr lang="en-US" dirty="0" smtClean="0"/>
                        <a:t>English</a:t>
                      </a:r>
                      <a:endParaRPr lang="en-US" dirty="0"/>
                    </a:p>
                  </a:txBody>
                  <a:tcPr/>
                </a:tc>
                <a:tc>
                  <a:txBody>
                    <a:bodyPr/>
                    <a:lstStyle/>
                    <a:p>
                      <a:pPr marL="285750" indent="-285750">
                        <a:buFont typeface="Arial" panose="020B0604020202020204" pitchFamily="34" charset="0"/>
                        <a:buChar char="•"/>
                      </a:pPr>
                      <a:r>
                        <a:rPr lang="en-US" dirty="0" smtClean="0"/>
                        <a:t>Accuplacer (</a:t>
                      </a:r>
                      <a:r>
                        <a:rPr lang="en-US" baseline="0" dirty="0" smtClean="0"/>
                        <a:t>Test)</a:t>
                      </a:r>
                    </a:p>
                    <a:p>
                      <a:pPr marL="285750" indent="-285750">
                        <a:buFont typeface="Arial" panose="020B0604020202020204" pitchFamily="34" charset="0"/>
                        <a:buChar char="•"/>
                      </a:pPr>
                      <a:endParaRPr lang="en-US" baseline="0" dirty="0" smtClean="0"/>
                    </a:p>
                    <a:p>
                      <a:pPr marL="285750" indent="-285750">
                        <a:buFont typeface="Arial" panose="020B0604020202020204" pitchFamily="34" charset="0"/>
                        <a:buChar char="•"/>
                      </a:pPr>
                      <a:r>
                        <a:rPr lang="en-US" baseline="0" dirty="0" smtClean="0"/>
                        <a:t>High School Transcript Assessment </a:t>
                      </a:r>
                    </a:p>
                    <a:p>
                      <a:pPr marL="285750" indent="-285750">
                        <a:buFont typeface="Arial" panose="020B0604020202020204" pitchFamily="34" charset="0"/>
                        <a:buChar char="•"/>
                      </a:pPr>
                      <a:endParaRPr lang="en-US" baseline="0" dirty="0" smtClean="0"/>
                    </a:p>
                    <a:p>
                      <a:pPr marL="285750" indent="-285750">
                        <a:buFont typeface="Arial" panose="020B0604020202020204" pitchFamily="34" charset="0"/>
                        <a:buChar char="•"/>
                      </a:pPr>
                      <a:r>
                        <a:rPr lang="en-US" baseline="0" dirty="0" smtClean="0"/>
                        <a:t>EAP Result</a:t>
                      </a:r>
                    </a:p>
                    <a:p>
                      <a:pPr marL="285750" indent="-285750">
                        <a:buFont typeface="Arial" panose="020B0604020202020204" pitchFamily="34" charset="0"/>
                        <a:buChar char="•"/>
                      </a:pPr>
                      <a:endParaRPr lang="en-US"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Accuplacer &amp;</a:t>
                      </a:r>
                      <a:r>
                        <a:rPr lang="en-US" baseline="0" dirty="0" smtClean="0"/>
                        <a:t> Local Essay (Test)</a:t>
                      </a:r>
                      <a:endParaRPr lang="en-US" dirty="0" smtClean="0"/>
                    </a:p>
                  </a:txBody>
                  <a:tcPr/>
                </a:tc>
              </a:tr>
              <a:tr h="370840">
                <a:tc>
                  <a:txBody>
                    <a:bodyPr/>
                    <a:lstStyle/>
                    <a:p>
                      <a:pPr algn="ctr"/>
                      <a:r>
                        <a:rPr lang="en-US" dirty="0" smtClean="0"/>
                        <a:t>ESL</a:t>
                      </a:r>
                      <a:endParaRPr lang="en-US" dirty="0"/>
                    </a:p>
                  </a:txBody>
                  <a:tcPr/>
                </a:tc>
                <a:tc>
                  <a:txBody>
                    <a:bodyPr/>
                    <a:lstStyle/>
                    <a:p>
                      <a:pPr marL="285750" indent="-285750">
                        <a:buFont typeface="Arial" panose="020B0604020202020204" pitchFamily="34" charset="0"/>
                        <a:buChar char="•"/>
                      </a:pPr>
                      <a:r>
                        <a:rPr lang="en-US" dirty="0" smtClean="0"/>
                        <a:t>Accuplacer &amp; </a:t>
                      </a:r>
                      <a:r>
                        <a:rPr lang="en-US" baseline="0" dirty="0" smtClean="0"/>
                        <a:t>Essay (Test)</a:t>
                      </a:r>
                    </a:p>
                    <a:p>
                      <a:pPr marL="285750" indent="-285750">
                        <a:buFont typeface="Arial" panose="020B0604020202020204" pitchFamily="34" charset="0"/>
                        <a:buChar char="•"/>
                      </a:pPr>
                      <a:endParaRPr lang="en-US" dirty="0"/>
                    </a:p>
                  </a:txBody>
                  <a:tcPr/>
                </a:tc>
                <a:tc>
                  <a:txBody>
                    <a:bodyPr/>
                    <a:lstStyle/>
                    <a:p>
                      <a:pPr marL="285750" indent="-285750">
                        <a:buFont typeface="Arial" panose="020B0604020202020204" pitchFamily="34" charset="0"/>
                        <a:buChar char="•"/>
                      </a:pPr>
                      <a:r>
                        <a:rPr lang="en-US" dirty="0" smtClean="0"/>
                        <a:t>CELSA &amp;</a:t>
                      </a:r>
                      <a:r>
                        <a:rPr lang="en-US" baseline="0" dirty="0" smtClean="0"/>
                        <a:t> Local Essay (Test)</a:t>
                      </a:r>
                    </a:p>
                    <a:p>
                      <a:pPr marL="285750" indent="-285750">
                        <a:buFont typeface="Arial" panose="020B0604020202020204" pitchFamily="34" charset="0"/>
                        <a:buChar char="•"/>
                      </a:pPr>
                      <a:endParaRPr lang="en-US" dirty="0" smtClean="0"/>
                    </a:p>
                  </a:txBody>
                  <a:tcPr/>
                </a:tc>
              </a:tr>
              <a:tr h="370840">
                <a:tc>
                  <a:txBody>
                    <a:bodyPr/>
                    <a:lstStyle/>
                    <a:p>
                      <a:pPr algn="ctr"/>
                      <a:r>
                        <a:rPr lang="en-US" dirty="0" smtClean="0"/>
                        <a:t>Math</a:t>
                      </a:r>
                      <a:endParaRPr lang="en-US" dirty="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Accuplacer (</a:t>
                      </a:r>
                      <a:r>
                        <a:rPr lang="en-US" baseline="0" dirty="0" smtClean="0"/>
                        <a:t>Test)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High School Transcript Assessment </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EAP Result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smtClean="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Accuplacer &amp;</a:t>
                      </a:r>
                      <a:r>
                        <a:rPr lang="en-US" baseline="0" dirty="0" smtClean="0"/>
                        <a:t> Local Calculus Readiness Exam (Test)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aseline="0" dirty="0" smtClean="0"/>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High School Transcript Assessment </a:t>
                      </a:r>
                      <a:endParaRPr lang="en-US" dirty="0" smtClean="0"/>
                    </a:p>
                  </a:txBody>
                  <a:tcPr/>
                </a:tc>
              </a:tr>
            </a:tbl>
          </a:graphicData>
        </a:graphic>
      </p:graphicFrame>
      <p:sp>
        <p:nvSpPr>
          <p:cNvPr id="3" name="Title 2"/>
          <p:cNvSpPr>
            <a:spLocks noGrp="1"/>
          </p:cNvSpPr>
          <p:nvPr>
            <p:ph type="title"/>
          </p:nvPr>
        </p:nvSpPr>
        <p:spPr/>
        <p:txBody>
          <a:bodyPr/>
          <a:lstStyle/>
          <a:p>
            <a:r>
              <a:rPr lang="en-US" sz="4000" dirty="0"/>
              <a:t>FHDA Assessment </a:t>
            </a:r>
            <a:r>
              <a:rPr lang="en-US" sz="4000" dirty="0" smtClean="0"/>
              <a:t>Model</a:t>
            </a:r>
            <a:endParaRPr lang="en-US" dirty="0"/>
          </a:p>
        </p:txBody>
      </p:sp>
      <p:sp>
        <p:nvSpPr>
          <p:cNvPr id="2" name="Slide Number Placeholder 1"/>
          <p:cNvSpPr>
            <a:spLocks noGrp="1"/>
          </p:cNvSpPr>
          <p:nvPr>
            <p:ph type="sldNum" sz="quarter" idx="12"/>
          </p:nvPr>
        </p:nvSpPr>
        <p:spPr/>
        <p:txBody>
          <a:bodyPr/>
          <a:lstStyle/>
          <a:p>
            <a:fld id="{EA01AA9D-FA19-4D9F-BE19-E60636E83FA7}" type="slidenum">
              <a:rPr lang="en-US" smtClean="0"/>
              <a:t>13</a:t>
            </a:fld>
            <a:endParaRPr lang="en-US"/>
          </a:p>
        </p:txBody>
      </p:sp>
    </p:spTree>
    <p:extLst>
      <p:ext uri="{BB962C8B-B14F-4D97-AF65-F5344CB8AC3E}">
        <p14:creationId xmlns:p14="http://schemas.microsoft.com/office/powerpoint/2010/main" val="291366904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98500" y="2602250"/>
            <a:ext cx="7747000" cy="3169562"/>
          </a:xfrm>
        </p:spPr>
      </p:pic>
      <p:sp>
        <p:nvSpPr>
          <p:cNvPr id="3" name="Slide Number Placeholder 2"/>
          <p:cNvSpPr>
            <a:spLocks noGrp="1"/>
          </p:cNvSpPr>
          <p:nvPr>
            <p:ph type="sldNum" sz="quarter" idx="12"/>
          </p:nvPr>
        </p:nvSpPr>
        <p:spPr/>
        <p:txBody>
          <a:bodyPr/>
          <a:lstStyle/>
          <a:p>
            <a:fld id="{EA01AA9D-FA19-4D9F-BE19-E60636E83FA7}" type="slidenum">
              <a:rPr lang="en-US" smtClean="0"/>
              <a:t>14</a:t>
            </a:fld>
            <a:endParaRPr lang="en-US"/>
          </a:p>
        </p:txBody>
      </p:sp>
      <p:sp>
        <p:nvSpPr>
          <p:cNvPr id="4" name="Title 3"/>
          <p:cNvSpPr>
            <a:spLocks noGrp="1"/>
          </p:cNvSpPr>
          <p:nvPr>
            <p:ph type="title"/>
          </p:nvPr>
        </p:nvSpPr>
        <p:spPr/>
        <p:txBody>
          <a:bodyPr/>
          <a:lstStyle/>
          <a:p>
            <a:r>
              <a:rPr lang="en-US" dirty="0" smtClean="0"/>
              <a:t>Assessment Models from Other Colleges</a:t>
            </a:r>
            <a:endParaRPr lang="en-US" dirty="0"/>
          </a:p>
        </p:txBody>
      </p:sp>
    </p:spTree>
    <p:extLst>
      <p:ext uri="{BB962C8B-B14F-4D97-AF65-F5344CB8AC3E}">
        <p14:creationId xmlns:p14="http://schemas.microsoft.com/office/powerpoint/2010/main" val="410565280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Review the next few student profiles and discuss with your neighbor(s) about how the placement result impacted the student’s life. </a:t>
            </a: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15</a:t>
            </a:fld>
            <a:endParaRPr lang="en-US"/>
          </a:p>
        </p:txBody>
      </p:sp>
      <p:sp>
        <p:nvSpPr>
          <p:cNvPr id="4" name="Title 3"/>
          <p:cNvSpPr>
            <a:spLocks noGrp="1"/>
          </p:cNvSpPr>
          <p:nvPr>
            <p:ph type="title"/>
          </p:nvPr>
        </p:nvSpPr>
        <p:spPr/>
        <p:txBody>
          <a:bodyPr/>
          <a:lstStyle/>
          <a:p>
            <a:r>
              <a:rPr lang="en-US" dirty="0" smtClean="0"/>
              <a:t>Impact of Placement on Student Life</a:t>
            </a:r>
            <a:endParaRPr lang="en-US" dirty="0"/>
          </a:p>
        </p:txBody>
      </p:sp>
    </p:spTree>
    <p:extLst>
      <p:ext uri="{BB962C8B-B14F-4D97-AF65-F5344CB8AC3E}">
        <p14:creationId xmlns:p14="http://schemas.microsoft.com/office/powerpoint/2010/main" val="596636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endParaRPr lang="en-US" sz="1200" dirty="0"/>
          </a:p>
          <a:p>
            <a:pPr marL="0" indent="0">
              <a:buNone/>
            </a:pPr>
            <a:endParaRPr lang="en-US" sz="1200" dirty="0"/>
          </a:p>
        </p:txBody>
      </p:sp>
      <p:sp>
        <p:nvSpPr>
          <p:cNvPr id="3" name="Slide Number Placeholder 2"/>
          <p:cNvSpPr>
            <a:spLocks noGrp="1"/>
          </p:cNvSpPr>
          <p:nvPr>
            <p:ph type="sldNum" sz="quarter" idx="12"/>
          </p:nvPr>
        </p:nvSpPr>
        <p:spPr/>
        <p:txBody>
          <a:bodyPr/>
          <a:lstStyle/>
          <a:p>
            <a:fld id="{EA01AA9D-FA19-4D9F-BE19-E60636E83FA7}" type="slidenum">
              <a:rPr lang="en-US" smtClean="0"/>
              <a:t>16</a:t>
            </a:fld>
            <a:endParaRPr lang="en-US"/>
          </a:p>
        </p:txBody>
      </p:sp>
      <p:sp>
        <p:nvSpPr>
          <p:cNvPr id="4" name="Title 3"/>
          <p:cNvSpPr>
            <a:spLocks noGrp="1"/>
          </p:cNvSpPr>
          <p:nvPr>
            <p:ph type="title"/>
          </p:nvPr>
        </p:nvSpPr>
        <p:spPr/>
        <p:txBody>
          <a:bodyPr/>
          <a:lstStyle/>
          <a:p>
            <a:pPr algn="l"/>
            <a:r>
              <a:rPr lang="en-US" sz="1800" b="1" dirty="0"/>
              <a:t>Student Profile 1</a:t>
            </a:r>
            <a:r>
              <a:rPr lang="en-US" sz="1800" dirty="0"/>
              <a:t/>
            </a:r>
            <a:br>
              <a:rPr lang="en-US" sz="1800" dirty="0"/>
            </a:br>
            <a:r>
              <a:rPr lang="en-US" sz="1800" dirty="0"/>
              <a:t>Self-Reported Ethnicity: Vietnamese</a:t>
            </a:r>
            <a:br>
              <a:rPr lang="en-US" sz="1800" dirty="0"/>
            </a:br>
            <a:r>
              <a:rPr lang="en-US" sz="1800" dirty="0"/>
              <a:t>Student is a Member of College Special Population (Athlete, DSPS, Veteran, etc.): </a:t>
            </a:r>
            <a:r>
              <a:rPr lang="en-US" sz="1800" dirty="0" smtClean="0"/>
              <a:t>No</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1480715423"/>
              </p:ext>
            </p:extLst>
          </p:nvPr>
        </p:nvGraphicFramePr>
        <p:xfrm>
          <a:off x="762000" y="1752600"/>
          <a:ext cx="7848600" cy="4411980"/>
        </p:xfrm>
        <a:graphic>
          <a:graphicData uri="http://schemas.openxmlformats.org/drawingml/2006/table">
            <a:tbl>
              <a:tblPr firstRow="1" bandRow="1">
                <a:tableStyleId>{5C22544A-7EE6-4342-B048-85BDC9FD1C3A}</a:tableStyleId>
              </a:tblPr>
              <a:tblGrid>
                <a:gridCol w="2184400"/>
                <a:gridCol w="3225800"/>
                <a:gridCol w="2438400"/>
              </a:tblGrid>
              <a:tr h="357978">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 2015-16</a:t>
                      </a:r>
                      <a:endParaRPr lang="en-US" sz="1800" b="1" kern="1200" dirty="0" smtClean="0">
                        <a:solidFill>
                          <a:schemeClr val="lt1"/>
                        </a:solidFill>
                        <a:effectLst/>
                        <a:latin typeface="+mn-lt"/>
                        <a:ea typeface="+mn-ea"/>
                        <a:cs typeface="+mn-cs"/>
                      </a:endParaRPr>
                    </a:p>
                  </a:txBody>
                  <a:tcPr/>
                </a:tc>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 2016-17</a:t>
                      </a:r>
                      <a:endParaRPr lang="en-US" sz="1800" b="1" kern="1200" dirty="0" smtClean="0">
                        <a:solidFill>
                          <a:schemeClr val="lt1"/>
                        </a:solidFill>
                        <a:effectLst/>
                        <a:latin typeface="+mn-lt"/>
                        <a:ea typeface="+mn-ea"/>
                        <a:cs typeface="+mn-cs"/>
                      </a:endParaRPr>
                    </a:p>
                  </a:txBody>
                  <a:tcPr/>
                </a:tc>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a:t>
                      </a:r>
                      <a:r>
                        <a:rPr lang="en-US" sz="1800" b="1" u="sng" kern="1200" baseline="0" dirty="0" smtClean="0">
                          <a:solidFill>
                            <a:schemeClr val="lt1"/>
                          </a:solidFill>
                          <a:effectLst/>
                          <a:latin typeface="+mn-lt"/>
                          <a:ea typeface="+mn-ea"/>
                          <a:cs typeface="+mn-cs"/>
                        </a:rPr>
                        <a:t> 2017-18</a:t>
                      </a:r>
                      <a:r>
                        <a:rPr lang="en-US" sz="1800" b="1" u="sng" kern="1200" dirty="0" smtClean="0">
                          <a:solidFill>
                            <a:schemeClr val="lt1"/>
                          </a:solidFill>
                          <a:effectLst/>
                          <a:latin typeface="+mn-lt"/>
                          <a:ea typeface="+mn-ea"/>
                          <a:cs typeface="+mn-cs"/>
                        </a:rPr>
                        <a:t> </a:t>
                      </a:r>
                      <a:endParaRPr lang="en-US" sz="1800" b="1" kern="1200" dirty="0" smtClean="0">
                        <a:solidFill>
                          <a:schemeClr val="lt1"/>
                        </a:solidFill>
                        <a:effectLst/>
                        <a:latin typeface="+mn-lt"/>
                        <a:ea typeface="+mn-ea"/>
                        <a:cs typeface="+mn-cs"/>
                      </a:endParaRPr>
                    </a:p>
                  </a:txBody>
                  <a:tcPr/>
                </a:tc>
              </a:tr>
              <a:tr h="3883822">
                <a:tc>
                  <a:txBody>
                    <a:bodyPr/>
                    <a:lstStyle/>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Part-Time	</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Educational Goal: Undecided</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Major: Allied Health</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Placement Test Results: Math only</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Other Coursework/Grades: </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Basic Skills Math with passing grades</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GE and/or Elective courses with passing grades</a:t>
                      </a:r>
                    </a:p>
                  </a:txBody>
                  <a:tcPr/>
                </a:tc>
                <a:tc>
                  <a:txBody>
                    <a:bodyPr/>
                    <a:lstStyle/>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Full-Time</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Educational Goal: Transfer to 4-Year</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Major: Business Admin for Transfer; then changed to Humanities</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Placement Test Results: English; MMAP Pilot eligible</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Accuplacer Placement Test Result: Two Levels Below (ENGL 209, 1A)</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High School Transcript Assessment Result: ENGL 1A</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English Grade Tracking: </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ENGL 1A - Fall 2016 - Grade: B</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ENGL 1B - Winter 2017 - Grade: B</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Other Coursework/Grades: </a:t>
                      </a:r>
                    </a:p>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College Level Math with passing grades</a:t>
                      </a:r>
                    </a:p>
                    <a:p>
                      <a:pPr marL="628650" lvl="1"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GE and/or Elective courses with passing grades</a:t>
                      </a:r>
                    </a:p>
                  </a:txBody>
                  <a:tcPr/>
                </a:tc>
                <a:tc>
                  <a:txBody>
                    <a:bodyPr/>
                    <a:lstStyle/>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Full-Time</a:t>
                      </a:r>
                    </a:p>
                  </a:txBody>
                  <a:tcPr/>
                </a:tc>
              </a:tr>
            </a:tbl>
          </a:graphicData>
        </a:graphic>
      </p:graphicFrame>
    </p:spTree>
    <p:extLst>
      <p:ext uri="{BB962C8B-B14F-4D97-AF65-F5344CB8AC3E}">
        <p14:creationId xmlns:p14="http://schemas.microsoft.com/office/powerpoint/2010/main" val="4058089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endParaRPr lang="en-US" sz="1200" dirty="0"/>
          </a:p>
          <a:p>
            <a:pPr marL="0" indent="0">
              <a:buNone/>
            </a:pPr>
            <a:endParaRPr lang="en-US" sz="1200" dirty="0"/>
          </a:p>
        </p:txBody>
      </p:sp>
      <p:sp>
        <p:nvSpPr>
          <p:cNvPr id="3" name="Slide Number Placeholder 2"/>
          <p:cNvSpPr>
            <a:spLocks noGrp="1"/>
          </p:cNvSpPr>
          <p:nvPr>
            <p:ph type="sldNum" sz="quarter" idx="12"/>
          </p:nvPr>
        </p:nvSpPr>
        <p:spPr/>
        <p:txBody>
          <a:bodyPr/>
          <a:lstStyle/>
          <a:p>
            <a:fld id="{EA01AA9D-FA19-4D9F-BE19-E60636E83FA7}" type="slidenum">
              <a:rPr lang="en-US" smtClean="0"/>
              <a:t>17</a:t>
            </a:fld>
            <a:endParaRPr lang="en-US"/>
          </a:p>
        </p:txBody>
      </p:sp>
      <p:sp>
        <p:nvSpPr>
          <p:cNvPr id="4" name="Title 3"/>
          <p:cNvSpPr>
            <a:spLocks noGrp="1"/>
          </p:cNvSpPr>
          <p:nvPr>
            <p:ph type="title"/>
          </p:nvPr>
        </p:nvSpPr>
        <p:spPr/>
        <p:txBody>
          <a:bodyPr/>
          <a:lstStyle/>
          <a:p>
            <a:pPr algn="l"/>
            <a:r>
              <a:rPr lang="en-US" sz="1800" b="1" dirty="0"/>
              <a:t>Student Profile </a:t>
            </a:r>
            <a:r>
              <a:rPr lang="en-US" sz="1800" b="1" dirty="0" smtClean="0"/>
              <a:t>2</a:t>
            </a:r>
            <a:r>
              <a:rPr lang="en-US" sz="1800" dirty="0"/>
              <a:t/>
            </a:r>
            <a:br>
              <a:rPr lang="en-US" sz="1800" dirty="0"/>
            </a:br>
            <a:r>
              <a:rPr lang="en-US" sz="1800" dirty="0"/>
              <a:t>Self-Reported Ethnicity: </a:t>
            </a:r>
            <a:r>
              <a:rPr lang="en-US" sz="1800" dirty="0" smtClean="0"/>
              <a:t>Mexican</a:t>
            </a:r>
            <a:r>
              <a:rPr lang="en-US" sz="1800" dirty="0"/>
              <a:t/>
            </a:r>
            <a:br>
              <a:rPr lang="en-US" sz="1800" dirty="0"/>
            </a:br>
            <a:r>
              <a:rPr lang="en-US" sz="1800" dirty="0"/>
              <a:t>Student is a Member of College Special Population (Athlete, DSPS, Veteran, etc.): </a:t>
            </a:r>
            <a:r>
              <a:rPr lang="en-US" sz="1800" dirty="0" smtClean="0"/>
              <a:t>Yes</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1790947584"/>
              </p:ext>
            </p:extLst>
          </p:nvPr>
        </p:nvGraphicFramePr>
        <p:xfrm>
          <a:off x="762000" y="1676400"/>
          <a:ext cx="7315199" cy="4914900"/>
        </p:xfrm>
        <a:graphic>
          <a:graphicData uri="http://schemas.openxmlformats.org/drawingml/2006/table">
            <a:tbl>
              <a:tblPr firstRow="1" bandRow="1">
                <a:tableStyleId>{5C22544A-7EE6-4342-B048-85BDC9FD1C3A}</a:tableStyleId>
              </a:tblPr>
              <a:tblGrid>
                <a:gridCol w="4073236"/>
                <a:gridCol w="1662545"/>
                <a:gridCol w="1579418"/>
              </a:tblGrid>
              <a:tr h="381000">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 2015-16</a:t>
                      </a:r>
                      <a:endParaRPr lang="en-US" sz="1800" b="1" kern="1200" dirty="0" smtClean="0">
                        <a:solidFill>
                          <a:schemeClr val="lt1"/>
                        </a:solidFill>
                        <a:effectLst/>
                        <a:latin typeface="+mn-lt"/>
                        <a:ea typeface="+mn-ea"/>
                        <a:cs typeface="+mn-cs"/>
                      </a:endParaRPr>
                    </a:p>
                  </a:txBody>
                  <a:tcPr/>
                </a:tc>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 2016-17</a:t>
                      </a:r>
                      <a:endParaRPr lang="en-US" sz="1800" b="1" kern="1200" dirty="0" smtClean="0">
                        <a:solidFill>
                          <a:schemeClr val="lt1"/>
                        </a:solidFill>
                        <a:effectLst/>
                        <a:latin typeface="+mn-lt"/>
                        <a:ea typeface="+mn-ea"/>
                        <a:cs typeface="+mn-cs"/>
                      </a:endParaRPr>
                    </a:p>
                  </a:txBody>
                  <a:tcPr/>
                </a:tc>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a:t>
                      </a:r>
                      <a:r>
                        <a:rPr lang="en-US" sz="1800" b="1" u="sng" kern="1200" baseline="0" dirty="0" smtClean="0">
                          <a:solidFill>
                            <a:schemeClr val="lt1"/>
                          </a:solidFill>
                          <a:effectLst/>
                          <a:latin typeface="+mn-lt"/>
                          <a:ea typeface="+mn-ea"/>
                          <a:cs typeface="+mn-cs"/>
                        </a:rPr>
                        <a:t> 2017-18</a:t>
                      </a:r>
                      <a:r>
                        <a:rPr lang="en-US" sz="1800" b="1" u="sng" kern="1200" dirty="0" smtClean="0">
                          <a:solidFill>
                            <a:schemeClr val="lt1"/>
                          </a:solidFill>
                          <a:effectLst/>
                          <a:latin typeface="+mn-lt"/>
                          <a:ea typeface="+mn-ea"/>
                          <a:cs typeface="+mn-cs"/>
                        </a:rPr>
                        <a:t> </a:t>
                      </a:r>
                      <a:endParaRPr lang="en-US" sz="1800" b="1" kern="1200" dirty="0" smtClean="0">
                        <a:solidFill>
                          <a:schemeClr val="lt1"/>
                        </a:solidFill>
                        <a:effectLst/>
                        <a:latin typeface="+mn-lt"/>
                        <a:ea typeface="+mn-ea"/>
                        <a:cs typeface="+mn-cs"/>
                      </a:endParaRPr>
                    </a:p>
                  </a:txBody>
                  <a:tcPr/>
                </a:tc>
              </a:tr>
              <a:tr h="3883822">
                <a:tc>
                  <a:txBody>
                    <a:bodyPr/>
                    <a:lstStyle/>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Full-Time	</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Educational Goal: Obtain AA</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Major: Art; then changed to Business Administration; then changed back to Art</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Placement Test Results: </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English; MMAP Pilot eligible / Math: Basic Skills</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Accuplacer Placement Test Result: Three Levels Below (ENGL 209, 110, 1A)</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High School Transcript Assessment Result: Three Levels Below (ENGL 209, 110, 1A)</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English Grade Tracking: </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 209 - Fall 2016 - Grade: W</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Other Coursework/Grades</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Math 220 - Fall 2016 - Grade: W</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PE Activity Course - Fall 2016 - Grades: A</a:t>
                      </a:r>
                      <a:endParaRPr lang="en-US" sz="1200" kern="1200" dirty="0">
                        <a:solidFill>
                          <a:schemeClr val="dk1"/>
                        </a:solidFill>
                        <a:effectLst/>
                        <a:latin typeface="+mn-lt"/>
                        <a:ea typeface="+mn-ea"/>
                        <a:cs typeface="+mn-cs"/>
                      </a:endParaRPr>
                    </a:p>
                  </a:txBody>
                  <a:tcPr/>
                </a:tc>
                <a:tc>
                  <a:txBody>
                    <a:bodyPr/>
                    <a:lstStyle/>
                    <a:p>
                      <a:pPr marL="171450" indent="-171450">
                        <a:buFont typeface="Arial" panose="020B0604020202020204" pitchFamily="34" charset="0"/>
                        <a:buChar char="•"/>
                      </a:pPr>
                      <a:r>
                        <a:rPr lang="en-US" sz="1200" kern="1200" dirty="0" smtClean="0">
                          <a:solidFill>
                            <a:schemeClr val="dk1"/>
                          </a:solidFill>
                          <a:effectLst/>
                          <a:latin typeface="+mn-lt"/>
                          <a:ea typeface="+mn-ea"/>
                          <a:cs typeface="+mn-cs"/>
                        </a:rPr>
                        <a:t>No Enrollment </a:t>
                      </a:r>
                    </a:p>
                  </a:txBody>
                  <a:tcPr/>
                </a:tc>
                <a:tc>
                  <a:txBody>
                    <a:bodyPr/>
                    <a:lstStyle/>
                    <a:p>
                      <a:pPr marL="171450" indent="-171450">
                        <a:buFont typeface="Arial" panose="020B0604020202020204" pitchFamily="34" charset="0"/>
                        <a:buChar char="•"/>
                      </a:pPr>
                      <a:r>
                        <a:rPr lang="en-US" sz="1200" kern="1200" dirty="0" smtClean="0">
                          <a:solidFill>
                            <a:schemeClr val="dk1"/>
                          </a:solidFill>
                          <a:effectLst/>
                          <a:latin typeface="+mn-lt"/>
                          <a:ea typeface="+mn-ea"/>
                          <a:cs typeface="+mn-cs"/>
                        </a:rPr>
                        <a:t>No Enrollment </a:t>
                      </a:r>
                    </a:p>
                  </a:txBody>
                  <a:tcPr/>
                </a:tc>
              </a:tr>
            </a:tbl>
          </a:graphicData>
        </a:graphic>
      </p:graphicFrame>
    </p:spTree>
    <p:extLst>
      <p:ext uri="{BB962C8B-B14F-4D97-AF65-F5344CB8AC3E}">
        <p14:creationId xmlns:p14="http://schemas.microsoft.com/office/powerpoint/2010/main" val="4243792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buNone/>
            </a:pPr>
            <a:endParaRPr lang="en-US" sz="1200" dirty="0"/>
          </a:p>
          <a:p>
            <a:pPr marL="0" indent="0">
              <a:buNone/>
            </a:pPr>
            <a:endParaRPr lang="en-US" sz="1200" dirty="0"/>
          </a:p>
        </p:txBody>
      </p:sp>
      <p:sp>
        <p:nvSpPr>
          <p:cNvPr id="3" name="Slide Number Placeholder 2"/>
          <p:cNvSpPr>
            <a:spLocks noGrp="1"/>
          </p:cNvSpPr>
          <p:nvPr>
            <p:ph type="sldNum" sz="quarter" idx="12"/>
          </p:nvPr>
        </p:nvSpPr>
        <p:spPr/>
        <p:txBody>
          <a:bodyPr/>
          <a:lstStyle/>
          <a:p>
            <a:fld id="{EA01AA9D-FA19-4D9F-BE19-E60636E83FA7}" type="slidenum">
              <a:rPr lang="en-US" smtClean="0"/>
              <a:t>18</a:t>
            </a:fld>
            <a:endParaRPr lang="en-US"/>
          </a:p>
        </p:txBody>
      </p:sp>
      <p:sp>
        <p:nvSpPr>
          <p:cNvPr id="4" name="Title 3"/>
          <p:cNvSpPr>
            <a:spLocks noGrp="1"/>
          </p:cNvSpPr>
          <p:nvPr>
            <p:ph type="title"/>
          </p:nvPr>
        </p:nvSpPr>
        <p:spPr/>
        <p:txBody>
          <a:bodyPr/>
          <a:lstStyle/>
          <a:p>
            <a:pPr algn="l"/>
            <a:r>
              <a:rPr lang="en-US" sz="1800" b="1" dirty="0"/>
              <a:t>Student Profile </a:t>
            </a:r>
            <a:r>
              <a:rPr lang="en-US" sz="1800" b="1" dirty="0" smtClean="0"/>
              <a:t>3</a:t>
            </a:r>
            <a:r>
              <a:rPr lang="en-US" sz="1800" dirty="0"/>
              <a:t/>
            </a:r>
            <a:br>
              <a:rPr lang="en-US" sz="1800" dirty="0"/>
            </a:br>
            <a:r>
              <a:rPr lang="en-US" sz="1800" dirty="0"/>
              <a:t>Self-Reported Ethnicity: </a:t>
            </a:r>
            <a:r>
              <a:rPr lang="en-US" sz="1800" dirty="0" smtClean="0"/>
              <a:t>Pacific Islander</a:t>
            </a:r>
            <a:r>
              <a:rPr lang="en-US" sz="1800" dirty="0"/>
              <a:t/>
            </a:r>
            <a:br>
              <a:rPr lang="en-US" sz="1800" dirty="0"/>
            </a:br>
            <a:r>
              <a:rPr lang="en-US" sz="1800" dirty="0"/>
              <a:t>Student is a Member of College Special Population (Athlete, DSPS, Veteran, etc.): </a:t>
            </a:r>
            <a:r>
              <a:rPr lang="en-US" sz="1800" dirty="0" smtClean="0"/>
              <a:t>Yes</a:t>
            </a:r>
            <a:endParaRPr lang="en-US" sz="3200" dirty="0"/>
          </a:p>
        </p:txBody>
      </p:sp>
      <p:graphicFrame>
        <p:nvGraphicFramePr>
          <p:cNvPr id="5" name="Table 4"/>
          <p:cNvGraphicFramePr>
            <a:graphicFrameLocks noGrp="1"/>
          </p:cNvGraphicFramePr>
          <p:nvPr>
            <p:extLst>
              <p:ext uri="{D42A27DB-BD31-4B8C-83A1-F6EECF244321}">
                <p14:modId xmlns:p14="http://schemas.microsoft.com/office/powerpoint/2010/main" val="3880826081"/>
              </p:ext>
            </p:extLst>
          </p:nvPr>
        </p:nvGraphicFramePr>
        <p:xfrm>
          <a:off x="762000" y="1752600"/>
          <a:ext cx="7239000" cy="4914900"/>
        </p:xfrm>
        <a:graphic>
          <a:graphicData uri="http://schemas.openxmlformats.org/drawingml/2006/table">
            <a:tbl>
              <a:tblPr firstRow="1" bandRow="1">
                <a:tableStyleId>{5C22544A-7EE6-4342-B048-85BDC9FD1C3A}</a:tableStyleId>
              </a:tblPr>
              <a:tblGrid>
                <a:gridCol w="4495800"/>
                <a:gridCol w="2743200"/>
              </a:tblGrid>
              <a:tr h="357978">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 2016-17</a:t>
                      </a:r>
                      <a:endParaRPr lang="en-US" sz="1800" b="1" kern="1200" dirty="0" smtClean="0">
                        <a:solidFill>
                          <a:schemeClr val="lt1"/>
                        </a:solidFill>
                        <a:effectLst/>
                        <a:latin typeface="+mn-lt"/>
                        <a:ea typeface="+mn-ea"/>
                        <a:cs typeface="+mn-cs"/>
                      </a:endParaRPr>
                    </a:p>
                  </a:txBody>
                  <a:tcPr/>
                </a:tc>
                <a:tc>
                  <a:txBody>
                    <a:bodyPr/>
                    <a:lstStyle/>
                    <a:p>
                      <a:pPr marL="0" marR="0" indent="0" algn="ctr" defTabSz="914400" rtl="0" eaLnBrk="1" fontAlgn="auto" latinLnBrk="0" hangingPunct="1">
                        <a:lnSpc>
                          <a:spcPct val="125000"/>
                        </a:lnSpc>
                        <a:spcBef>
                          <a:spcPts val="0"/>
                        </a:spcBef>
                        <a:spcAft>
                          <a:spcPts val="0"/>
                        </a:spcAft>
                        <a:buClrTx/>
                        <a:buSzTx/>
                        <a:buFontTx/>
                        <a:buNone/>
                        <a:tabLst/>
                        <a:defRPr/>
                      </a:pPr>
                      <a:r>
                        <a:rPr lang="en-US" sz="1800" b="1" u="sng" kern="1200" dirty="0" smtClean="0">
                          <a:solidFill>
                            <a:schemeClr val="lt1"/>
                          </a:solidFill>
                          <a:effectLst/>
                          <a:latin typeface="+mn-lt"/>
                          <a:ea typeface="+mn-ea"/>
                          <a:cs typeface="+mn-cs"/>
                        </a:rPr>
                        <a:t>AY</a:t>
                      </a:r>
                      <a:r>
                        <a:rPr lang="en-US" sz="1800" b="1" u="sng" kern="1200" baseline="0" dirty="0" smtClean="0">
                          <a:solidFill>
                            <a:schemeClr val="lt1"/>
                          </a:solidFill>
                          <a:effectLst/>
                          <a:latin typeface="+mn-lt"/>
                          <a:ea typeface="+mn-ea"/>
                          <a:cs typeface="+mn-cs"/>
                        </a:rPr>
                        <a:t> 2017-18</a:t>
                      </a:r>
                      <a:r>
                        <a:rPr lang="en-US" sz="1800" b="1" u="sng" kern="1200" dirty="0" smtClean="0">
                          <a:solidFill>
                            <a:schemeClr val="lt1"/>
                          </a:solidFill>
                          <a:effectLst/>
                          <a:latin typeface="+mn-lt"/>
                          <a:ea typeface="+mn-ea"/>
                          <a:cs typeface="+mn-cs"/>
                        </a:rPr>
                        <a:t> </a:t>
                      </a:r>
                      <a:endParaRPr lang="en-US" sz="1800" b="1" kern="1200" dirty="0" smtClean="0">
                        <a:solidFill>
                          <a:schemeClr val="lt1"/>
                        </a:solidFill>
                        <a:effectLst/>
                        <a:latin typeface="+mn-lt"/>
                        <a:ea typeface="+mn-ea"/>
                        <a:cs typeface="+mn-cs"/>
                      </a:endParaRPr>
                    </a:p>
                  </a:txBody>
                  <a:tcPr/>
                </a:tc>
              </a:tr>
              <a:tr h="3883822">
                <a:tc>
                  <a:txBody>
                    <a:bodyPr/>
                    <a:lstStyle/>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Full-Time	</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Educational Goal: Obtain AA; then changed to Transfer to 4-Year</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Major: Communications; then change to Communication Studies for Transfer</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Placement Test Results: English; MMAP Pilot eligible / Math: Basic Skills</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Accuplacer Placement Test Result: Three Levels Below (ENGL 209,110, 1A)</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High School Transcript Assessment Result: ENGL 1A</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English Grade Tracking: </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 1A - Fall 2016 - Grade: A</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ENGL 1B - Winter 2017 -  Grade: B</a:t>
                      </a:r>
                    </a:p>
                    <a:p>
                      <a:pPr marL="171450"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Other Coursework/Grades: </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Basic Skills Math with passing grades</a:t>
                      </a:r>
                    </a:p>
                    <a:p>
                      <a:pPr marL="628650" lvl="1" indent="-171450">
                        <a:lnSpc>
                          <a:spcPct val="150000"/>
                        </a:lnSpc>
                        <a:buFont typeface="Arial" panose="020B0604020202020204" pitchFamily="34" charset="0"/>
                        <a:buChar char="•"/>
                      </a:pPr>
                      <a:r>
                        <a:rPr lang="en-US" sz="1200" kern="1200" dirty="0" smtClean="0">
                          <a:solidFill>
                            <a:schemeClr val="dk1"/>
                          </a:solidFill>
                          <a:effectLst/>
                          <a:latin typeface="+mn-lt"/>
                          <a:ea typeface="+mn-ea"/>
                          <a:cs typeface="+mn-cs"/>
                        </a:rPr>
                        <a:t>GE and/or Elective course with passing grades</a:t>
                      </a:r>
                      <a:endParaRPr lang="en-US" sz="1200" kern="1200" dirty="0">
                        <a:solidFill>
                          <a:schemeClr val="dk1"/>
                        </a:solidFill>
                        <a:effectLst/>
                        <a:latin typeface="+mn-lt"/>
                        <a:ea typeface="+mn-ea"/>
                        <a:cs typeface="+mn-cs"/>
                      </a:endParaRPr>
                    </a:p>
                  </a:txBody>
                  <a:tcPr/>
                </a:tc>
                <a:tc>
                  <a:txBody>
                    <a:bodyPr/>
                    <a:lstStyle/>
                    <a:p>
                      <a:pPr marL="171450" indent="-171450">
                        <a:lnSpc>
                          <a:spcPct val="125000"/>
                        </a:lnSpc>
                        <a:buFont typeface="Arial" panose="020B0604020202020204" pitchFamily="34" charset="0"/>
                        <a:buChar char="•"/>
                      </a:pPr>
                      <a:r>
                        <a:rPr lang="en-US" sz="1200" kern="1200" dirty="0" smtClean="0">
                          <a:solidFill>
                            <a:schemeClr val="dk1"/>
                          </a:solidFill>
                          <a:effectLst/>
                          <a:latin typeface="+mn-lt"/>
                          <a:ea typeface="+mn-ea"/>
                          <a:cs typeface="+mn-cs"/>
                        </a:rPr>
                        <a:t>Enrollment Status: Full-Time</a:t>
                      </a:r>
                    </a:p>
                  </a:txBody>
                  <a:tcPr/>
                </a:tc>
              </a:tr>
            </a:tbl>
          </a:graphicData>
        </a:graphic>
      </p:graphicFrame>
    </p:spTree>
    <p:extLst>
      <p:ext uri="{BB962C8B-B14F-4D97-AF65-F5344CB8AC3E}">
        <p14:creationId xmlns:p14="http://schemas.microsoft.com/office/powerpoint/2010/main" val="2892728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Any thoughts, comments, questions?</a:t>
            </a:r>
          </a:p>
          <a:p>
            <a:endParaRPr lang="en-US" dirty="0"/>
          </a:p>
          <a:p>
            <a:r>
              <a:rPr lang="en-US" dirty="0" smtClean="0"/>
              <a:t>Here is what we will tackle next…</a:t>
            </a:r>
          </a:p>
          <a:p>
            <a:pPr lvl="1">
              <a:lnSpc>
                <a:spcPct val="150000"/>
              </a:lnSpc>
            </a:pPr>
            <a:r>
              <a:rPr lang="en-US" dirty="0"/>
              <a:t>Placement Testing</a:t>
            </a:r>
          </a:p>
          <a:p>
            <a:pPr lvl="2">
              <a:lnSpc>
                <a:spcPct val="150000"/>
              </a:lnSpc>
            </a:pPr>
            <a:r>
              <a:rPr lang="en-US" dirty="0"/>
              <a:t>Common Assessment Adoption Schedule</a:t>
            </a:r>
          </a:p>
          <a:p>
            <a:pPr lvl="2">
              <a:lnSpc>
                <a:spcPct val="150000"/>
              </a:lnSpc>
            </a:pPr>
            <a:r>
              <a:rPr lang="en-US" dirty="0"/>
              <a:t>FHDA District Retest Policy – October 9, 2017</a:t>
            </a:r>
          </a:p>
          <a:p>
            <a:pPr lvl="1">
              <a:lnSpc>
                <a:spcPct val="150000"/>
              </a:lnSpc>
            </a:pPr>
            <a:r>
              <a:rPr lang="en-US" dirty="0"/>
              <a:t>Multiple Measures Assessment Project (MMAP) &amp; Pilot Results</a:t>
            </a:r>
          </a:p>
          <a:p>
            <a:pPr lvl="1">
              <a:lnSpc>
                <a:spcPct val="150000"/>
              </a:lnSpc>
            </a:pPr>
            <a:r>
              <a:rPr lang="en-US" dirty="0"/>
              <a:t>Early Assessment Program (EAP) at Foothill</a:t>
            </a:r>
          </a:p>
          <a:p>
            <a:pPr lvl="1">
              <a:lnSpc>
                <a:spcPct val="150000"/>
              </a:lnSpc>
            </a:pPr>
            <a:r>
              <a:rPr lang="en-US" dirty="0"/>
              <a:t>Q&amp;A</a:t>
            </a:r>
          </a:p>
          <a:p>
            <a:pPr marL="0" indent="0">
              <a:buNone/>
            </a:pP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19</a:t>
            </a:fld>
            <a:endParaRPr lang="en-US"/>
          </a:p>
        </p:txBody>
      </p:sp>
      <p:sp>
        <p:nvSpPr>
          <p:cNvPr id="4" name="Title 3"/>
          <p:cNvSpPr>
            <a:spLocks noGrp="1"/>
          </p:cNvSpPr>
          <p:nvPr>
            <p:ph type="title"/>
          </p:nvPr>
        </p:nvSpPr>
        <p:spPr/>
        <p:txBody>
          <a:bodyPr/>
          <a:lstStyle/>
          <a:p>
            <a:r>
              <a:rPr lang="en-US" dirty="0" smtClean="0"/>
              <a:t>Half Time Break</a:t>
            </a:r>
            <a:endParaRPr lang="en-US" dirty="0"/>
          </a:p>
        </p:txBody>
      </p:sp>
    </p:spTree>
    <p:extLst>
      <p:ext uri="{BB962C8B-B14F-4D97-AF65-F5344CB8AC3E}">
        <p14:creationId xmlns:p14="http://schemas.microsoft.com/office/powerpoint/2010/main" val="1023050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2133600"/>
            <a:ext cx="7745505" cy="4572000"/>
          </a:xfrm>
        </p:spPr>
        <p:txBody>
          <a:bodyPr>
            <a:normAutofit fontScale="85000" lnSpcReduction="20000"/>
          </a:bodyPr>
          <a:lstStyle/>
          <a:p>
            <a:pPr>
              <a:lnSpc>
                <a:spcPct val="120000"/>
              </a:lnSpc>
            </a:pPr>
            <a:r>
              <a:rPr lang="en-US" sz="2900" dirty="0"/>
              <a:t>Assessment is a </a:t>
            </a:r>
            <a:r>
              <a:rPr lang="en-US" sz="2900" b="1" dirty="0"/>
              <a:t>holistic process </a:t>
            </a:r>
            <a:r>
              <a:rPr lang="en-US" sz="2900" dirty="0"/>
              <a:t>through which each college collects information about students in an effort to facilitate their success by </a:t>
            </a:r>
            <a:r>
              <a:rPr lang="en-US" sz="2900" b="1" dirty="0"/>
              <a:t>ensuring their appropriate placement into the curriculum</a:t>
            </a:r>
            <a:r>
              <a:rPr lang="en-US" sz="2900" dirty="0"/>
              <a:t>. Examples of this information include the students’ English and math skills, study skills, learning skills, aptitudes, goals, educational background/performance, and the need for special services. </a:t>
            </a:r>
            <a:endParaRPr lang="en-US" sz="2900" dirty="0" smtClean="0"/>
          </a:p>
          <a:p>
            <a:endParaRPr lang="en-US" dirty="0"/>
          </a:p>
          <a:p>
            <a:pPr marL="0" indent="0">
              <a:buNone/>
            </a:pPr>
            <a:endParaRPr lang="en-US" dirty="0"/>
          </a:p>
          <a:p>
            <a:pPr marL="0" indent="0">
              <a:buNone/>
            </a:pPr>
            <a:r>
              <a:rPr lang="en-US" dirty="0"/>
              <a:t>Reference: </a:t>
            </a:r>
            <a:r>
              <a:rPr lang="en-US" dirty="0">
                <a:hlinkClick r:id="rId2"/>
              </a:rPr>
              <a:t>http://</a:t>
            </a:r>
            <a:r>
              <a:rPr lang="en-US" dirty="0" smtClean="0">
                <a:hlinkClick r:id="rId2"/>
              </a:rPr>
              <a:t>extranet.cccco.edu/Divisions/StudentServices/Matriculation/Assessment.aspx</a:t>
            </a:r>
            <a:r>
              <a:rPr lang="en-US" dirty="0" smtClean="0"/>
              <a:t> </a:t>
            </a:r>
          </a:p>
        </p:txBody>
      </p:sp>
      <p:sp>
        <p:nvSpPr>
          <p:cNvPr id="3" name="Title 2"/>
          <p:cNvSpPr>
            <a:spLocks noGrp="1"/>
          </p:cNvSpPr>
          <p:nvPr>
            <p:ph type="title"/>
          </p:nvPr>
        </p:nvSpPr>
        <p:spPr/>
        <p:txBody>
          <a:bodyPr/>
          <a:lstStyle/>
          <a:p>
            <a:r>
              <a:rPr lang="en-US" dirty="0" smtClean="0"/>
              <a:t>What is Assessment?</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2</a:t>
            </a:fld>
            <a:endParaRPr lang="en-US"/>
          </a:p>
        </p:txBody>
      </p:sp>
    </p:spTree>
    <p:extLst>
      <p:ext uri="{BB962C8B-B14F-4D97-AF65-F5344CB8AC3E}">
        <p14:creationId xmlns:p14="http://schemas.microsoft.com/office/powerpoint/2010/main" val="128064674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a:t>Common Assessment = The California Community College Placement Test</a:t>
            </a:r>
          </a:p>
          <a:p>
            <a:endParaRPr lang="en-US" dirty="0" smtClean="0"/>
          </a:p>
          <a:p>
            <a:r>
              <a:rPr lang="en-US" dirty="0" smtClean="0"/>
              <a:t>The CAI platform will display student common assessment results to all colleges where the student has applied</a:t>
            </a:r>
          </a:p>
          <a:p>
            <a:endParaRPr lang="en-US" dirty="0" smtClean="0"/>
          </a:p>
          <a:p>
            <a:r>
              <a:rPr lang="en-US" dirty="0" smtClean="0"/>
              <a:t>SB 1456 requires that colleges choosing to use a placement test must use the Common Assessment or lose SSSP funding</a:t>
            </a:r>
          </a:p>
          <a:p>
            <a:endParaRPr lang="en-US" dirty="0" smtClean="0"/>
          </a:p>
          <a:p>
            <a:r>
              <a:rPr lang="en-US" dirty="0" smtClean="0"/>
              <a:t>De Anza is a CAI pilot college</a:t>
            </a:r>
          </a:p>
          <a:p>
            <a:endParaRPr lang="en-US" dirty="0"/>
          </a:p>
          <a:p>
            <a:r>
              <a:rPr lang="en-US" dirty="0" smtClean="0"/>
              <a:t>Anticipated FHDA Adoption Date:</a:t>
            </a:r>
          </a:p>
          <a:p>
            <a:pPr lvl="1"/>
            <a:r>
              <a:rPr lang="en-US" dirty="0" smtClean="0"/>
              <a:t>De Anza - </a:t>
            </a:r>
            <a:r>
              <a:rPr lang="en-US" dirty="0"/>
              <a:t>F</a:t>
            </a:r>
            <a:r>
              <a:rPr lang="en-US" dirty="0" smtClean="0"/>
              <a:t>all 2018</a:t>
            </a:r>
          </a:p>
          <a:p>
            <a:pPr lvl="1"/>
            <a:r>
              <a:rPr lang="en-US" dirty="0" smtClean="0"/>
              <a:t>Foothill – Spring 2019</a:t>
            </a:r>
            <a:endParaRPr lang="en-US" dirty="0"/>
          </a:p>
        </p:txBody>
      </p:sp>
      <p:sp>
        <p:nvSpPr>
          <p:cNvPr id="3" name="Title 2"/>
          <p:cNvSpPr>
            <a:spLocks noGrp="1"/>
          </p:cNvSpPr>
          <p:nvPr>
            <p:ph type="title"/>
          </p:nvPr>
        </p:nvSpPr>
        <p:spPr/>
        <p:txBody>
          <a:bodyPr/>
          <a:lstStyle/>
          <a:p>
            <a:r>
              <a:rPr lang="en-US" sz="4400" dirty="0" smtClean="0"/>
              <a:t>Placement Testing: </a:t>
            </a:r>
            <a:r>
              <a:rPr lang="en-US" sz="4400" dirty="0"/>
              <a:t>Common Assessment Initiative (CAI)</a:t>
            </a:r>
          </a:p>
        </p:txBody>
      </p:sp>
      <p:sp>
        <p:nvSpPr>
          <p:cNvPr id="4" name="Slide Number Placeholder 3"/>
          <p:cNvSpPr>
            <a:spLocks noGrp="1"/>
          </p:cNvSpPr>
          <p:nvPr>
            <p:ph type="sldNum" sz="quarter" idx="12"/>
          </p:nvPr>
        </p:nvSpPr>
        <p:spPr/>
        <p:txBody>
          <a:bodyPr/>
          <a:lstStyle/>
          <a:p>
            <a:fld id="{EA01AA9D-FA19-4D9F-BE19-E60636E83FA7}" type="slidenum">
              <a:rPr lang="en-US" smtClean="0"/>
              <a:t>20</a:t>
            </a:fld>
            <a:endParaRPr lang="en-US"/>
          </a:p>
        </p:txBody>
      </p:sp>
    </p:spTree>
    <p:extLst>
      <p:ext uri="{BB962C8B-B14F-4D97-AF65-F5344CB8AC3E}">
        <p14:creationId xmlns:p14="http://schemas.microsoft.com/office/powerpoint/2010/main" val="327979792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58953" cy="3877815"/>
          </a:xfrm>
        </p:spPr>
        <p:txBody>
          <a:bodyPr>
            <a:normAutofit fontScale="92500" lnSpcReduction="10000"/>
          </a:bodyPr>
          <a:lstStyle/>
          <a:p>
            <a:r>
              <a:rPr lang="en-US" dirty="0" smtClean="0"/>
              <a:t>The common assessment will have </a:t>
            </a:r>
            <a:r>
              <a:rPr lang="en-US" i="1" dirty="0" smtClean="0"/>
              <a:t>competencies</a:t>
            </a:r>
            <a:r>
              <a:rPr lang="en-US" dirty="0" smtClean="0"/>
              <a:t>, not cut scores, which will be used to place students into courses.</a:t>
            </a:r>
          </a:p>
          <a:p>
            <a:endParaRPr lang="en-US" dirty="0" smtClean="0"/>
          </a:p>
          <a:p>
            <a:r>
              <a:rPr lang="en-US" dirty="0" smtClean="0"/>
              <a:t>Competency maps will be assessed for validity and reviewed for disproportionate impact on student groups, if any.</a:t>
            </a:r>
          </a:p>
          <a:p>
            <a:endParaRPr lang="en-US" dirty="0"/>
          </a:p>
          <a:p>
            <a:r>
              <a:rPr lang="en-US" dirty="0" smtClean="0"/>
              <a:t>When Foothill and De Anza adopt the common assessment, how will department competency maps impact student placement? Enrollment at your campus? Enrollment for our district? </a:t>
            </a:r>
          </a:p>
          <a:p>
            <a:pPr marL="0" indent="0">
              <a:buNone/>
            </a:pP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21</a:t>
            </a:fld>
            <a:endParaRPr lang="en-US"/>
          </a:p>
        </p:txBody>
      </p:sp>
      <p:sp>
        <p:nvSpPr>
          <p:cNvPr id="4" name="Title 3"/>
          <p:cNvSpPr>
            <a:spLocks noGrp="1"/>
          </p:cNvSpPr>
          <p:nvPr>
            <p:ph type="title"/>
          </p:nvPr>
        </p:nvSpPr>
        <p:spPr/>
        <p:txBody>
          <a:bodyPr/>
          <a:lstStyle/>
          <a:p>
            <a:r>
              <a:rPr lang="en-US" dirty="0" smtClean="0"/>
              <a:t>CAI Competency Maps</a:t>
            </a:r>
            <a:endParaRPr lang="en-US" dirty="0"/>
          </a:p>
        </p:txBody>
      </p:sp>
    </p:spTree>
    <p:extLst>
      <p:ext uri="{BB962C8B-B14F-4D97-AF65-F5344CB8AC3E}">
        <p14:creationId xmlns:p14="http://schemas.microsoft.com/office/powerpoint/2010/main" val="178870567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A01AA9D-FA19-4D9F-BE19-E60636E83FA7}" type="slidenum">
              <a:rPr lang="en-US" smtClean="0"/>
              <a:t>22</a:t>
            </a:fld>
            <a:endParaRPr lang="en-US"/>
          </a:p>
        </p:txBody>
      </p:sp>
      <p:sp>
        <p:nvSpPr>
          <p:cNvPr id="5" name="Content Placeholder 4"/>
          <p:cNvSpPr>
            <a:spLocks noGrp="1"/>
          </p:cNvSpPr>
          <p:nvPr>
            <p:ph sz="quarter" idx="13"/>
          </p:nvPr>
        </p:nvSpPr>
        <p:spPr>
          <a:xfrm>
            <a:off x="685800" y="381000"/>
            <a:ext cx="7696200" cy="609600"/>
          </a:xfrm>
        </p:spPr>
        <p:txBody>
          <a:bodyPr>
            <a:normAutofit/>
          </a:bodyPr>
          <a:lstStyle/>
          <a:p>
            <a:r>
              <a:rPr lang="en-US" dirty="0" smtClean="0"/>
              <a:t>Foothill – Math </a:t>
            </a:r>
            <a:r>
              <a:rPr lang="en-US" dirty="0"/>
              <a:t>Competency Map Example</a:t>
            </a:r>
          </a:p>
          <a:p>
            <a:endParaRPr lang="en-US" dirty="0"/>
          </a:p>
        </p:txBody>
      </p:sp>
      <p:sp>
        <p:nvSpPr>
          <p:cNvPr id="6" name="Content Placeholder 5"/>
          <p:cNvSpPr>
            <a:spLocks noGrp="1"/>
          </p:cNvSpPr>
          <p:nvPr>
            <p:ph sz="quarter" idx="14"/>
          </p:nvPr>
        </p:nvSpPr>
        <p:spPr>
          <a:xfrm>
            <a:off x="762000" y="3124200"/>
            <a:ext cx="7543800" cy="609600"/>
          </a:xfrm>
        </p:spPr>
        <p:txBody>
          <a:bodyPr/>
          <a:lstStyle/>
          <a:p>
            <a:r>
              <a:rPr lang="en-US" dirty="0" smtClean="0"/>
              <a:t>De Anza – EWRT Competency Map Example</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581400"/>
            <a:ext cx="7620000" cy="3031495"/>
          </a:xfrm>
          <a:prstGeom prst="rect">
            <a:avLst/>
          </a:prstGeom>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467" y="851800"/>
            <a:ext cx="8154170" cy="2272400"/>
          </a:xfrm>
          <a:prstGeom prst="roundRect">
            <a:avLst>
              <a:gd name="adj" fmla="val 8594"/>
            </a:avLst>
          </a:prstGeom>
          <a:solidFill>
            <a:srgbClr val="FFFFFF">
              <a:shade val="85000"/>
            </a:srgbClr>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9536998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987553" cy="3314253"/>
          </a:xfrm>
        </p:spPr>
        <p:txBody>
          <a:bodyPr>
            <a:normAutofit fontScale="85000" lnSpcReduction="20000"/>
          </a:bodyPr>
          <a:lstStyle/>
          <a:p>
            <a:pPr marL="0" indent="0" algn="ctr">
              <a:buNone/>
            </a:pPr>
            <a:r>
              <a:rPr lang="en-US" sz="4400" dirty="0" smtClean="0"/>
              <a:t>On </a:t>
            </a:r>
            <a:r>
              <a:rPr lang="en-US" sz="4400" b="1" dirty="0" smtClean="0"/>
              <a:t>October 9, 2017</a:t>
            </a:r>
            <a:r>
              <a:rPr lang="en-US" sz="4400" dirty="0" smtClean="0"/>
              <a:t>, </a:t>
            </a:r>
          </a:p>
          <a:p>
            <a:pPr marL="0" indent="0" algn="ctr">
              <a:buNone/>
            </a:pPr>
            <a:r>
              <a:rPr lang="en-US" sz="4400" dirty="0" smtClean="0"/>
              <a:t>Foothill and De Anza will adopt a new retest policy. </a:t>
            </a:r>
          </a:p>
          <a:p>
            <a:pPr marL="0" indent="0" algn="ctr">
              <a:buNone/>
            </a:pPr>
            <a:endParaRPr lang="en-US" sz="4400" dirty="0"/>
          </a:p>
          <a:p>
            <a:pPr marL="0" indent="0" algn="ctr">
              <a:buNone/>
            </a:pPr>
            <a:r>
              <a:rPr lang="en-US" sz="4200" dirty="0" smtClean="0"/>
              <a:t>This will impact our students testing for Winter Quarter placement.</a:t>
            </a:r>
          </a:p>
          <a:p>
            <a:endParaRPr lang="en-US" sz="4200" dirty="0"/>
          </a:p>
          <a:p>
            <a:endParaRPr lang="en-US" sz="4200" dirty="0" smtClean="0"/>
          </a:p>
          <a:p>
            <a:endParaRPr lang="en-US" dirty="0"/>
          </a:p>
        </p:txBody>
      </p:sp>
      <p:sp>
        <p:nvSpPr>
          <p:cNvPr id="3" name="Title 2"/>
          <p:cNvSpPr>
            <a:spLocks noGrp="1"/>
          </p:cNvSpPr>
          <p:nvPr>
            <p:ph type="title"/>
          </p:nvPr>
        </p:nvSpPr>
        <p:spPr/>
        <p:txBody>
          <a:bodyPr/>
          <a:lstStyle/>
          <a:p>
            <a:r>
              <a:rPr lang="en-US" sz="4800" dirty="0"/>
              <a:t>Placement Testing: </a:t>
            </a:r>
            <a:r>
              <a:rPr lang="en-US" sz="4800" dirty="0" smtClean="0"/>
              <a:t/>
            </a:r>
            <a:br>
              <a:rPr lang="en-US" sz="4800" dirty="0" smtClean="0"/>
            </a:br>
            <a:r>
              <a:rPr lang="en-US" sz="4800" dirty="0" smtClean="0"/>
              <a:t>District Retest Polic</a:t>
            </a:r>
            <a:r>
              <a:rPr lang="en-US" sz="4800" dirty="0"/>
              <a:t>y</a:t>
            </a:r>
          </a:p>
        </p:txBody>
      </p:sp>
      <p:sp>
        <p:nvSpPr>
          <p:cNvPr id="6" name="Slide Number Placeholder 5"/>
          <p:cNvSpPr>
            <a:spLocks noGrp="1"/>
          </p:cNvSpPr>
          <p:nvPr>
            <p:ph type="sldNum" sz="quarter" idx="12"/>
          </p:nvPr>
        </p:nvSpPr>
        <p:spPr/>
        <p:txBody>
          <a:bodyPr/>
          <a:lstStyle/>
          <a:p>
            <a:fld id="{EA01AA9D-FA19-4D9F-BE19-E60636E83FA7}" type="slidenum">
              <a:rPr lang="en-US" smtClean="0"/>
              <a:t>23</a:t>
            </a:fld>
            <a:endParaRPr lang="en-US"/>
          </a:p>
        </p:txBody>
      </p:sp>
    </p:spTree>
    <p:extLst>
      <p:ext uri="{BB962C8B-B14F-4D97-AF65-F5344CB8AC3E}">
        <p14:creationId xmlns:p14="http://schemas.microsoft.com/office/powerpoint/2010/main" val="253951464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A01AA9D-FA19-4D9F-BE19-E60636E83FA7}" type="slidenum">
              <a:rPr lang="en-US" smtClean="0"/>
              <a:t>24</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152399"/>
            <a:ext cx="5867400" cy="654084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8872877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a:t>Research shows that placement tests under-place our </a:t>
            </a:r>
            <a:r>
              <a:rPr lang="en-US" dirty="0" smtClean="0"/>
              <a:t>students, especially our underrepresented populations</a:t>
            </a:r>
          </a:p>
          <a:p>
            <a:pPr marL="0" indent="0">
              <a:buNone/>
            </a:pPr>
            <a:endParaRPr lang="en-US" dirty="0" smtClean="0"/>
          </a:p>
          <a:p>
            <a:r>
              <a:rPr lang="en-US" dirty="0" smtClean="0"/>
              <a:t>Using California high school and community college data, the Educational Results Partnership and the Research and Planning (RP) Group have developed decision models with:</a:t>
            </a:r>
          </a:p>
          <a:p>
            <a:pPr lvl="1"/>
            <a:r>
              <a:rPr lang="en-US" dirty="0"/>
              <a:t>H</a:t>
            </a:r>
            <a:r>
              <a:rPr lang="en-US" dirty="0" smtClean="0"/>
              <a:t>igh school GPA, </a:t>
            </a:r>
          </a:p>
          <a:p>
            <a:pPr lvl="1"/>
            <a:r>
              <a:rPr lang="en-US" dirty="0"/>
              <a:t>H</a:t>
            </a:r>
            <a:r>
              <a:rPr lang="en-US" dirty="0" smtClean="0"/>
              <a:t>igh school courses taken, and</a:t>
            </a:r>
          </a:p>
          <a:p>
            <a:pPr lvl="1"/>
            <a:r>
              <a:rPr lang="en-US" dirty="0"/>
              <a:t>G</a:t>
            </a:r>
            <a:r>
              <a:rPr lang="en-US" dirty="0" smtClean="0"/>
              <a:t>rades earned.</a:t>
            </a:r>
          </a:p>
          <a:p>
            <a:pPr marL="411480" lvl="1" indent="0">
              <a:buNone/>
            </a:pPr>
            <a:endParaRPr lang="en-US" dirty="0" smtClean="0"/>
          </a:p>
          <a:p>
            <a:r>
              <a:rPr lang="en-US" dirty="0" smtClean="0"/>
              <a:t>Decisions models maintain a 70% likelihood of student success in the course </a:t>
            </a:r>
          </a:p>
        </p:txBody>
      </p:sp>
      <p:sp>
        <p:nvSpPr>
          <p:cNvPr id="3" name="Title 2"/>
          <p:cNvSpPr>
            <a:spLocks noGrp="1"/>
          </p:cNvSpPr>
          <p:nvPr>
            <p:ph type="title"/>
          </p:nvPr>
        </p:nvSpPr>
        <p:spPr/>
        <p:txBody>
          <a:bodyPr/>
          <a:lstStyle/>
          <a:p>
            <a:r>
              <a:rPr lang="en-US" sz="4000" dirty="0"/>
              <a:t>Multiple Measures Assessment Project (MMAP</a:t>
            </a:r>
            <a:r>
              <a:rPr lang="en-US" sz="4000" dirty="0" smtClean="0"/>
              <a:t>)</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25</a:t>
            </a:fld>
            <a:endParaRPr lang="en-US"/>
          </a:p>
        </p:txBody>
      </p:sp>
    </p:spTree>
    <p:extLst>
      <p:ext uri="{BB962C8B-B14F-4D97-AF65-F5344CB8AC3E}">
        <p14:creationId xmlns:p14="http://schemas.microsoft.com/office/powerpoint/2010/main" val="2955016143"/>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smtClean="0"/>
              <a:t>MMAP Math Pilot </a:t>
            </a:r>
            <a:br>
              <a:rPr lang="en-US" sz="4000" dirty="0" smtClean="0"/>
            </a:br>
            <a:r>
              <a:rPr lang="en-US" sz="4000" dirty="0" smtClean="0"/>
              <a:t>Decision Rules @ FH &amp; DA</a:t>
            </a:r>
            <a:endParaRPr lang="en-US" sz="4000" dirty="0"/>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2133600"/>
            <a:ext cx="5593174" cy="3878263"/>
          </a:xfrm>
          <a:prstGeom prst="rect">
            <a:avLst/>
          </a:prstGeom>
          <a:ln>
            <a:noFill/>
          </a:ln>
          <a:effectLst>
            <a:outerShdw blurRad="292100" dist="139700" dir="2700000" algn="tl" rotWithShape="0">
              <a:srgbClr val="333333">
                <a:alpha val="65000"/>
              </a:srgbClr>
            </a:outerShdw>
          </a:effectLst>
        </p:spPr>
      </p:pic>
      <p:sp>
        <p:nvSpPr>
          <p:cNvPr id="5" name="Slide Number Placeholder 4"/>
          <p:cNvSpPr>
            <a:spLocks noGrp="1"/>
          </p:cNvSpPr>
          <p:nvPr>
            <p:ph type="sldNum" sz="quarter" idx="12"/>
          </p:nvPr>
        </p:nvSpPr>
        <p:spPr/>
        <p:txBody>
          <a:bodyPr/>
          <a:lstStyle/>
          <a:p>
            <a:fld id="{EA01AA9D-FA19-4D9F-BE19-E60636E83FA7}" type="slidenum">
              <a:rPr lang="en-US" smtClean="0"/>
              <a:t>26</a:t>
            </a:fld>
            <a:endParaRPr lang="en-US"/>
          </a:p>
        </p:txBody>
      </p:sp>
      <p:sp>
        <p:nvSpPr>
          <p:cNvPr id="7" name="TextBox 6"/>
          <p:cNvSpPr txBox="1"/>
          <p:nvPr/>
        </p:nvSpPr>
        <p:spPr>
          <a:xfrm>
            <a:off x="6477000" y="2286000"/>
            <a:ext cx="2286000" cy="1477328"/>
          </a:xfrm>
          <a:prstGeom prst="rect">
            <a:avLst/>
          </a:prstGeom>
          <a:noFill/>
        </p:spPr>
        <p:txBody>
          <a:bodyPr wrap="square" rtlCol="0">
            <a:spAutoFit/>
          </a:bodyPr>
          <a:lstStyle/>
          <a:p>
            <a:pPr algn="ctr"/>
            <a:r>
              <a:rPr lang="en-US" b="1" dirty="0" smtClean="0"/>
              <a:t>Foothill </a:t>
            </a:r>
          </a:p>
          <a:p>
            <a:pPr algn="ctr"/>
            <a:r>
              <a:rPr lang="en-US" b="1" dirty="0" smtClean="0"/>
              <a:t>MMAP Math Pilot</a:t>
            </a:r>
          </a:p>
          <a:p>
            <a:r>
              <a:rPr lang="en-US" dirty="0" smtClean="0"/>
              <a:t>Placing students in Math 105 &amp; Math 10 only.</a:t>
            </a:r>
            <a:endParaRPr lang="en-US" dirty="0"/>
          </a:p>
        </p:txBody>
      </p:sp>
      <p:sp>
        <p:nvSpPr>
          <p:cNvPr id="8" name="TextBox 7"/>
          <p:cNvSpPr txBox="1"/>
          <p:nvPr/>
        </p:nvSpPr>
        <p:spPr>
          <a:xfrm>
            <a:off x="6582076" y="3962400"/>
            <a:ext cx="2209800" cy="1477328"/>
          </a:xfrm>
          <a:prstGeom prst="rect">
            <a:avLst/>
          </a:prstGeom>
          <a:noFill/>
        </p:spPr>
        <p:txBody>
          <a:bodyPr wrap="square" rtlCol="0">
            <a:spAutoFit/>
          </a:bodyPr>
          <a:lstStyle/>
          <a:p>
            <a:pPr algn="ctr"/>
            <a:r>
              <a:rPr lang="en-US" b="1" dirty="0" smtClean="0"/>
              <a:t>De Anza </a:t>
            </a:r>
          </a:p>
          <a:p>
            <a:pPr algn="ctr"/>
            <a:r>
              <a:rPr lang="en-US" b="1" dirty="0" smtClean="0"/>
              <a:t>MMAP Math Pilot</a:t>
            </a:r>
          </a:p>
          <a:p>
            <a:r>
              <a:rPr lang="en-US" dirty="0" smtClean="0"/>
              <a:t>Placing students up to Math 10, 11, 44, 46, 41.</a:t>
            </a:r>
            <a:endParaRPr lang="en-US" dirty="0"/>
          </a:p>
        </p:txBody>
      </p:sp>
    </p:spTree>
    <p:extLst>
      <p:ext uri="{BB962C8B-B14F-4D97-AF65-F5344CB8AC3E}">
        <p14:creationId xmlns:p14="http://schemas.microsoft.com/office/powerpoint/2010/main" val="426830634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A01AA9D-FA19-4D9F-BE19-E60636E83FA7}" type="slidenum">
              <a:rPr lang="en-US" smtClean="0"/>
              <a:t>27</a:t>
            </a:fld>
            <a:endParaRPr lang="en-US"/>
          </a:p>
        </p:txBody>
      </p:sp>
      <p:sp>
        <p:nvSpPr>
          <p:cNvPr id="4" name="Title 3"/>
          <p:cNvSpPr>
            <a:spLocks noGrp="1"/>
          </p:cNvSpPr>
          <p:nvPr>
            <p:ph type="title"/>
          </p:nvPr>
        </p:nvSpPr>
        <p:spPr/>
        <p:txBody>
          <a:bodyPr/>
          <a:lstStyle/>
          <a:p>
            <a:r>
              <a:rPr lang="en-US" sz="4400" dirty="0" smtClean="0"/>
              <a:t>Foothill MMAP Math </a:t>
            </a:r>
            <a:r>
              <a:rPr lang="en-US" sz="4400" dirty="0"/>
              <a:t>Pilot </a:t>
            </a:r>
            <a:r>
              <a:rPr lang="en-US" sz="4400" dirty="0" smtClean="0"/>
              <a:t>Results Fall 2016</a:t>
            </a:r>
            <a:endParaRPr lang="en-US" sz="4400"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2666" y="2286000"/>
            <a:ext cx="8094134" cy="1828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043403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nSpc>
                <a:spcPct val="120000"/>
              </a:lnSpc>
            </a:pPr>
            <a:r>
              <a:rPr lang="en-US" b="1" dirty="0" smtClean="0"/>
              <a:t>33% </a:t>
            </a:r>
            <a:r>
              <a:rPr lang="en-US" dirty="0" smtClean="0"/>
              <a:t>of students (1,280 students </a:t>
            </a:r>
            <a:r>
              <a:rPr lang="en-US" dirty="0"/>
              <a:t>out of </a:t>
            </a:r>
            <a:r>
              <a:rPr lang="en-US" dirty="0" smtClean="0"/>
              <a:t>3,884) who </a:t>
            </a:r>
            <a:r>
              <a:rPr lang="en-US" dirty="0"/>
              <a:t>took a </a:t>
            </a:r>
            <a:r>
              <a:rPr lang="en-US" dirty="0" smtClean="0"/>
              <a:t>Accuplacer (ACCU) math placement test received a high school transcript assessment (HST) placement. </a:t>
            </a:r>
          </a:p>
          <a:p>
            <a:pPr>
              <a:lnSpc>
                <a:spcPct val="120000"/>
              </a:lnSpc>
            </a:pPr>
            <a:endParaRPr lang="en-US" dirty="0"/>
          </a:p>
          <a:p>
            <a:pPr>
              <a:lnSpc>
                <a:spcPct val="120000"/>
              </a:lnSpc>
            </a:pPr>
            <a:r>
              <a:rPr lang="en-US" dirty="0" smtClean="0"/>
              <a:t>Of those that were assessed:</a:t>
            </a:r>
          </a:p>
          <a:p>
            <a:pPr lvl="1">
              <a:lnSpc>
                <a:spcPct val="120000"/>
              </a:lnSpc>
            </a:pPr>
            <a:r>
              <a:rPr lang="en-US" b="1" dirty="0" smtClean="0"/>
              <a:t>35% </a:t>
            </a:r>
            <a:r>
              <a:rPr lang="en-US" dirty="0" smtClean="0"/>
              <a:t>of </a:t>
            </a:r>
            <a:r>
              <a:rPr lang="en-US" dirty="0"/>
              <a:t>student's </a:t>
            </a:r>
            <a:r>
              <a:rPr lang="en-US" dirty="0" smtClean="0"/>
              <a:t>HST </a:t>
            </a:r>
            <a:r>
              <a:rPr lang="en-US" dirty="0"/>
              <a:t>placement were </a:t>
            </a:r>
            <a:r>
              <a:rPr lang="en-US" b="1" dirty="0"/>
              <a:t>higher</a:t>
            </a:r>
            <a:r>
              <a:rPr lang="en-US" dirty="0"/>
              <a:t> than ACCU results </a:t>
            </a:r>
            <a:endParaRPr lang="en-US" dirty="0" smtClean="0"/>
          </a:p>
          <a:p>
            <a:pPr lvl="1">
              <a:lnSpc>
                <a:spcPct val="120000"/>
              </a:lnSpc>
            </a:pPr>
            <a:r>
              <a:rPr lang="en-US" b="1" dirty="0" smtClean="0"/>
              <a:t>38% </a:t>
            </a:r>
            <a:r>
              <a:rPr lang="en-US" dirty="0"/>
              <a:t>of student's </a:t>
            </a:r>
            <a:r>
              <a:rPr lang="en-US" dirty="0" smtClean="0"/>
              <a:t>ACCU results were the </a:t>
            </a:r>
            <a:r>
              <a:rPr lang="en-US" b="1" dirty="0" smtClean="0"/>
              <a:t>same</a:t>
            </a:r>
            <a:r>
              <a:rPr lang="en-US" dirty="0" smtClean="0"/>
              <a:t> as the HST placement </a:t>
            </a:r>
          </a:p>
          <a:p>
            <a:pPr lvl="1">
              <a:lnSpc>
                <a:spcPct val="120000"/>
              </a:lnSpc>
            </a:pPr>
            <a:r>
              <a:rPr lang="en-US" b="1" dirty="0" smtClean="0"/>
              <a:t>24% </a:t>
            </a:r>
            <a:r>
              <a:rPr lang="en-US" dirty="0" smtClean="0"/>
              <a:t>of </a:t>
            </a:r>
            <a:r>
              <a:rPr lang="en-US" dirty="0"/>
              <a:t>student's </a:t>
            </a:r>
            <a:r>
              <a:rPr lang="en-US" dirty="0" smtClean="0"/>
              <a:t> HST </a:t>
            </a:r>
            <a:r>
              <a:rPr lang="en-US" dirty="0"/>
              <a:t>placement were </a:t>
            </a:r>
            <a:r>
              <a:rPr lang="en-US" b="1" dirty="0" smtClean="0"/>
              <a:t>lower</a:t>
            </a:r>
            <a:r>
              <a:rPr lang="en-US" dirty="0" smtClean="0"/>
              <a:t> than </a:t>
            </a:r>
            <a:r>
              <a:rPr lang="en-US" dirty="0"/>
              <a:t>ACCU </a:t>
            </a:r>
            <a:r>
              <a:rPr lang="en-US" dirty="0" smtClean="0"/>
              <a:t>results </a:t>
            </a: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28</a:t>
            </a:fld>
            <a:endParaRPr lang="en-US"/>
          </a:p>
        </p:txBody>
      </p:sp>
      <p:sp>
        <p:nvSpPr>
          <p:cNvPr id="4" name="Title 3"/>
          <p:cNvSpPr>
            <a:spLocks noGrp="1"/>
          </p:cNvSpPr>
          <p:nvPr>
            <p:ph type="title"/>
          </p:nvPr>
        </p:nvSpPr>
        <p:spPr/>
        <p:txBody>
          <a:bodyPr/>
          <a:lstStyle/>
          <a:p>
            <a:r>
              <a:rPr lang="en-US" sz="4400" dirty="0" smtClean="0"/>
              <a:t>De Anza MMAP Math </a:t>
            </a:r>
            <a:r>
              <a:rPr lang="en-US" sz="4400" dirty="0"/>
              <a:t/>
            </a:r>
            <a:br>
              <a:rPr lang="en-US" sz="4400" dirty="0"/>
            </a:br>
            <a:r>
              <a:rPr lang="en-US" sz="4400" dirty="0"/>
              <a:t>Pilot Preliminary Results</a:t>
            </a:r>
          </a:p>
        </p:txBody>
      </p:sp>
    </p:spTree>
    <p:extLst>
      <p:ext uri="{BB962C8B-B14F-4D97-AF65-F5344CB8AC3E}">
        <p14:creationId xmlns:p14="http://schemas.microsoft.com/office/powerpoint/2010/main" val="3428714573"/>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2209800"/>
            <a:ext cx="5888629" cy="3733800"/>
          </a:xfrm>
        </p:spPr>
      </p:pic>
      <p:sp>
        <p:nvSpPr>
          <p:cNvPr id="3" name="Slide Number Placeholder 2"/>
          <p:cNvSpPr>
            <a:spLocks noGrp="1"/>
          </p:cNvSpPr>
          <p:nvPr>
            <p:ph type="sldNum" sz="quarter" idx="12"/>
          </p:nvPr>
        </p:nvSpPr>
        <p:spPr/>
        <p:txBody>
          <a:bodyPr/>
          <a:lstStyle/>
          <a:p>
            <a:fld id="{EA01AA9D-FA19-4D9F-BE19-E60636E83FA7}" type="slidenum">
              <a:rPr lang="en-US" smtClean="0"/>
              <a:t>29</a:t>
            </a:fld>
            <a:endParaRPr lang="en-US"/>
          </a:p>
        </p:txBody>
      </p:sp>
      <p:sp>
        <p:nvSpPr>
          <p:cNvPr id="4" name="Title 3"/>
          <p:cNvSpPr>
            <a:spLocks noGrp="1"/>
          </p:cNvSpPr>
          <p:nvPr>
            <p:ph type="title"/>
          </p:nvPr>
        </p:nvSpPr>
        <p:spPr/>
        <p:txBody>
          <a:bodyPr/>
          <a:lstStyle/>
          <a:p>
            <a:r>
              <a:rPr lang="en-US" sz="4800" dirty="0" smtClean="0"/>
              <a:t>Foothill’s MMAP English Pilot Decision Rules</a:t>
            </a:r>
            <a:endParaRPr lang="en-US" sz="4800" dirty="0"/>
          </a:p>
        </p:txBody>
      </p:sp>
    </p:spTree>
    <p:extLst>
      <p:ext uri="{BB962C8B-B14F-4D97-AF65-F5344CB8AC3E}">
        <p14:creationId xmlns:p14="http://schemas.microsoft.com/office/powerpoint/2010/main" val="167741296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nSpc>
                <a:spcPct val="120000"/>
              </a:lnSpc>
            </a:pPr>
            <a:r>
              <a:rPr lang="en-US" dirty="0" smtClean="0"/>
              <a:t>Placement </a:t>
            </a:r>
            <a:r>
              <a:rPr lang="en-US" dirty="0"/>
              <a:t>Tests</a:t>
            </a:r>
          </a:p>
          <a:p>
            <a:pPr>
              <a:lnSpc>
                <a:spcPct val="120000"/>
              </a:lnSpc>
            </a:pPr>
            <a:r>
              <a:rPr lang="en-US" dirty="0"/>
              <a:t>High School Transcripts Data (courses taken, grades earned, GPA)</a:t>
            </a:r>
          </a:p>
          <a:p>
            <a:pPr>
              <a:lnSpc>
                <a:spcPct val="120000"/>
              </a:lnSpc>
            </a:pPr>
            <a:r>
              <a:rPr lang="en-US" dirty="0"/>
              <a:t>Early Assessment Placement (EAP) Exam Results</a:t>
            </a:r>
          </a:p>
          <a:p>
            <a:pPr>
              <a:lnSpc>
                <a:spcPct val="120000"/>
              </a:lnSpc>
            </a:pPr>
            <a:r>
              <a:rPr lang="en-US" dirty="0"/>
              <a:t>Advanced </a:t>
            </a:r>
            <a:r>
              <a:rPr lang="en-US" dirty="0" smtClean="0"/>
              <a:t>Placement (AP) </a:t>
            </a:r>
            <a:r>
              <a:rPr lang="en-US" dirty="0"/>
              <a:t>Exam Results</a:t>
            </a:r>
          </a:p>
          <a:p>
            <a:pPr>
              <a:lnSpc>
                <a:spcPct val="120000"/>
              </a:lnSpc>
            </a:pPr>
            <a:r>
              <a:rPr lang="en-US" dirty="0"/>
              <a:t>Other Standardized Tests (CSU’s ELM, EPT; SATs; ACTs, TOEFL)</a:t>
            </a:r>
          </a:p>
          <a:p>
            <a:pPr>
              <a:lnSpc>
                <a:spcPct val="120000"/>
              </a:lnSpc>
            </a:pPr>
            <a:r>
              <a:rPr lang="en-US" dirty="0"/>
              <a:t>College Coursework </a:t>
            </a:r>
          </a:p>
          <a:p>
            <a:pPr>
              <a:lnSpc>
                <a:spcPct val="120000"/>
              </a:lnSpc>
            </a:pPr>
            <a:r>
              <a:rPr lang="en-US" dirty="0"/>
              <a:t>Background </a:t>
            </a:r>
            <a:r>
              <a:rPr lang="en-US" dirty="0" smtClean="0"/>
              <a:t>Questions (professional, military experience, etc.)</a:t>
            </a:r>
            <a:endParaRPr lang="en-US" dirty="0"/>
          </a:p>
          <a:p>
            <a:pPr>
              <a:lnSpc>
                <a:spcPct val="120000"/>
              </a:lnSpc>
            </a:pPr>
            <a:r>
              <a:rPr lang="en-US" dirty="0"/>
              <a:t>Non-Cognitive Information </a:t>
            </a:r>
            <a:r>
              <a:rPr lang="en-US" dirty="0" smtClean="0"/>
              <a:t>(grit</a:t>
            </a:r>
            <a:r>
              <a:rPr lang="en-US" dirty="0"/>
              <a:t>, motivation, etc.)</a:t>
            </a:r>
          </a:p>
          <a:p>
            <a:pPr>
              <a:lnSpc>
                <a:spcPct val="120000"/>
              </a:lnSpc>
            </a:pPr>
            <a:r>
              <a:rPr lang="en-US" dirty="0"/>
              <a:t>Informed Self Placement</a:t>
            </a:r>
          </a:p>
          <a:p>
            <a:pPr>
              <a:lnSpc>
                <a:spcPct val="120000"/>
              </a:lnSpc>
            </a:pPr>
            <a:r>
              <a:rPr lang="en-US" dirty="0"/>
              <a:t>Counselor or Faculty </a:t>
            </a:r>
            <a:r>
              <a:rPr lang="en-US" dirty="0" smtClean="0"/>
              <a:t>Interview</a:t>
            </a: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3</a:t>
            </a:fld>
            <a:endParaRPr lang="en-US"/>
          </a:p>
        </p:txBody>
      </p:sp>
      <p:sp>
        <p:nvSpPr>
          <p:cNvPr id="4" name="Title 3"/>
          <p:cNvSpPr>
            <a:spLocks noGrp="1"/>
          </p:cNvSpPr>
          <p:nvPr>
            <p:ph type="title"/>
          </p:nvPr>
        </p:nvSpPr>
        <p:spPr/>
        <p:txBody>
          <a:bodyPr/>
          <a:lstStyle/>
          <a:p>
            <a:r>
              <a:rPr lang="en-US" sz="3200" dirty="0" smtClean="0"/>
              <a:t>Specific examples </a:t>
            </a:r>
            <a:r>
              <a:rPr lang="en-US" sz="3200" dirty="0"/>
              <a:t>of community college assessment </a:t>
            </a:r>
            <a:r>
              <a:rPr lang="en-US" sz="3200" b="1" dirty="0"/>
              <a:t>measures, or </a:t>
            </a:r>
            <a:r>
              <a:rPr lang="en-US" sz="3200" b="1" dirty="0" smtClean="0"/>
              <a:t>tools, </a:t>
            </a:r>
            <a:r>
              <a:rPr lang="en-US" sz="3200" dirty="0" smtClean="0"/>
              <a:t>include:</a:t>
            </a:r>
            <a:endParaRPr lang="en-US" sz="3200" dirty="0"/>
          </a:p>
        </p:txBody>
      </p:sp>
    </p:spTree>
    <p:extLst>
      <p:ext uri="{BB962C8B-B14F-4D97-AF65-F5344CB8AC3E}">
        <p14:creationId xmlns:p14="http://schemas.microsoft.com/office/powerpoint/2010/main" val="394097855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results in fall 2017 are consistent with the data from 2016 – roughly 40% of students are placed higher using high school GPA and course grade, along with the test result.</a:t>
            </a: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30</a:t>
            </a:fld>
            <a:endParaRPr lang="en-US"/>
          </a:p>
        </p:txBody>
      </p:sp>
      <p:sp>
        <p:nvSpPr>
          <p:cNvPr id="4" name="Title 3"/>
          <p:cNvSpPr>
            <a:spLocks noGrp="1"/>
          </p:cNvSpPr>
          <p:nvPr>
            <p:ph type="title"/>
          </p:nvPr>
        </p:nvSpPr>
        <p:spPr/>
        <p:txBody>
          <a:bodyPr/>
          <a:lstStyle/>
          <a:p>
            <a:r>
              <a:rPr lang="en-US" sz="4400" dirty="0" smtClean="0"/>
              <a:t>Foothill MMAP English Pilot </a:t>
            </a:r>
            <a:r>
              <a:rPr lang="en-US" sz="4400" dirty="0"/>
              <a:t>Preliminary Results</a:t>
            </a:r>
          </a:p>
        </p:txBody>
      </p:sp>
    </p:spTree>
    <p:extLst>
      <p:ext uri="{BB962C8B-B14F-4D97-AF65-F5344CB8AC3E}">
        <p14:creationId xmlns:p14="http://schemas.microsoft.com/office/powerpoint/2010/main" val="219062807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All California 11</a:t>
            </a:r>
            <a:r>
              <a:rPr lang="en-US" baseline="30000" dirty="0" smtClean="0"/>
              <a:t>th</a:t>
            </a:r>
            <a:r>
              <a:rPr lang="en-US" dirty="0" smtClean="0"/>
              <a:t> Grade students take the California Assessment of Student Performance and Progress (CAASPP): </a:t>
            </a:r>
          </a:p>
          <a:p>
            <a:pPr lvl="1"/>
            <a:r>
              <a:rPr lang="en-US" dirty="0" smtClean="0"/>
              <a:t>English Language Arts/Literacy Assessment </a:t>
            </a:r>
          </a:p>
          <a:p>
            <a:pPr lvl="1"/>
            <a:r>
              <a:rPr lang="en-US" dirty="0" smtClean="0"/>
              <a:t>Mathematics Assessment</a:t>
            </a:r>
          </a:p>
          <a:p>
            <a:pPr lvl="1"/>
            <a:r>
              <a:rPr lang="en-US" dirty="0" smtClean="0"/>
              <a:t>Note: Also </a:t>
            </a:r>
            <a:r>
              <a:rPr lang="en-US" dirty="0"/>
              <a:t>known as Smarter Balanced Summative </a:t>
            </a:r>
            <a:r>
              <a:rPr lang="en-US" dirty="0" smtClean="0"/>
              <a:t>Assessment</a:t>
            </a:r>
          </a:p>
          <a:p>
            <a:pPr marL="411480" lvl="1" indent="0">
              <a:buNone/>
            </a:pPr>
            <a:endParaRPr lang="en-US" dirty="0"/>
          </a:p>
          <a:p>
            <a:r>
              <a:rPr lang="en-US" dirty="0" smtClean="0"/>
              <a:t>K12 has partnered with the California State University (CSU) system to determine placement into college courses using CAASPP results. This is known as the </a:t>
            </a:r>
            <a:r>
              <a:rPr lang="en-US" b="1" dirty="0" smtClean="0"/>
              <a:t>Early Assessment Program (EAP)</a:t>
            </a:r>
            <a:r>
              <a:rPr lang="en-US" dirty="0" smtClean="0"/>
              <a:t>. Now, </a:t>
            </a:r>
            <a:r>
              <a:rPr lang="en-US" dirty="0"/>
              <a:t>s</a:t>
            </a:r>
            <a:r>
              <a:rPr lang="en-US" dirty="0" smtClean="0"/>
              <a:t>ome community colleges are adopting EAP results.</a:t>
            </a:r>
          </a:p>
          <a:p>
            <a:endParaRPr lang="en-US" dirty="0"/>
          </a:p>
        </p:txBody>
      </p:sp>
      <p:sp>
        <p:nvSpPr>
          <p:cNvPr id="3" name="Title 2"/>
          <p:cNvSpPr>
            <a:spLocks noGrp="1"/>
          </p:cNvSpPr>
          <p:nvPr>
            <p:ph type="title"/>
          </p:nvPr>
        </p:nvSpPr>
        <p:spPr/>
        <p:txBody>
          <a:bodyPr/>
          <a:lstStyle/>
          <a:p>
            <a:r>
              <a:rPr lang="en-US" sz="4800" dirty="0"/>
              <a:t>Early Assessment </a:t>
            </a:r>
            <a:r>
              <a:rPr lang="en-US" sz="4800" dirty="0" smtClean="0"/>
              <a:t>Program (EAP) </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31</a:t>
            </a:fld>
            <a:endParaRPr lang="en-US"/>
          </a:p>
        </p:txBody>
      </p:sp>
    </p:spTree>
    <p:extLst>
      <p:ext uri="{BB962C8B-B14F-4D97-AF65-F5344CB8AC3E}">
        <p14:creationId xmlns:p14="http://schemas.microsoft.com/office/powerpoint/2010/main" val="1799674926"/>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b="1" dirty="0" smtClean="0"/>
              <a:t>Standard </a:t>
            </a:r>
            <a:r>
              <a:rPr lang="en-US" b="1" dirty="0"/>
              <a:t>Exceeded </a:t>
            </a:r>
            <a:r>
              <a:rPr lang="en-US" dirty="0"/>
              <a:t>= CSU College Level Ready </a:t>
            </a:r>
          </a:p>
          <a:p>
            <a:pPr lvl="1"/>
            <a:r>
              <a:rPr lang="en-US" dirty="0"/>
              <a:t>Exempt from CSU placement </a:t>
            </a:r>
            <a:r>
              <a:rPr lang="en-US" dirty="0" smtClean="0"/>
              <a:t>tests</a:t>
            </a:r>
          </a:p>
          <a:p>
            <a:pPr marL="411480" lvl="1" indent="0">
              <a:buNone/>
            </a:pPr>
            <a:endParaRPr lang="en-US" dirty="0"/>
          </a:p>
          <a:p>
            <a:r>
              <a:rPr lang="en-US" b="1" dirty="0"/>
              <a:t>Conditionally Ready </a:t>
            </a:r>
            <a:r>
              <a:rPr lang="en-US" dirty="0"/>
              <a:t>= CSU Standard Met</a:t>
            </a:r>
          </a:p>
          <a:p>
            <a:pPr lvl="1"/>
            <a:r>
              <a:rPr lang="en-US" dirty="0"/>
              <a:t>Conditionally ready for college level coursework (pending 12</a:t>
            </a:r>
            <a:r>
              <a:rPr lang="en-US" baseline="30000" dirty="0"/>
              <a:t>th</a:t>
            </a:r>
            <a:r>
              <a:rPr lang="en-US" dirty="0"/>
              <a:t> grade coursework)</a:t>
            </a:r>
          </a:p>
          <a:p>
            <a:pPr lvl="1"/>
            <a:r>
              <a:rPr lang="en-US" dirty="0"/>
              <a:t>Possibly exempt from CSU placement </a:t>
            </a:r>
            <a:r>
              <a:rPr lang="en-US" dirty="0" smtClean="0"/>
              <a:t>tests</a:t>
            </a:r>
          </a:p>
          <a:p>
            <a:pPr marL="411480" lvl="1" indent="0">
              <a:buNone/>
            </a:pPr>
            <a:endParaRPr lang="en-US" dirty="0"/>
          </a:p>
          <a:p>
            <a:r>
              <a:rPr lang="en-US" b="1" dirty="0"/>
              <a:t>Not Yet Ready </a:t>
            </a:r>
            <a:r>
              <a:rPr lang="en-US" dirty="0"/>
              <a:t>= CSU Standard Nearly Met</a:t>
            </a:r>
          </a:p>
          <a:p>
            <a:pPr lvl="1"/>
            <a:r>
              <a:rPr lang="en-US" dirty="0"/>
              <a:t>Need additional preparation in 12</a:t>
            </a:r>
            <a:r>
              <a:rPr lang="en-US" baseline="30000" dirty="0"/>
              <a:t>th</a:t>
            </a:r>
            <a:r>
              <a:rPr lang="en-US" dirty="0"/>
              <a:t> Grade</a:t>
            </a:r>
          </a:p>
          <a:p>
            <a:pPr lvl="1"/>
            <a:r>
              <a:rPr lang="en-US" dirty="0"/>
              <a:t>Required to take CSU placement </a:t>
            </a:r>
            <a:r>
              <a:rPr lang="en-US" dirty="0" smtClean="0"/>
              <a:t>tests</a:t>
            </a:r>
          </a:p>
          <a:p>
            <a:pPr marL="411480" lvl="1" indent="0">
              <a:buNone/>
            </a:pPr>
            <a:endParaRPr lang="en-US" dirty="0"/>
          </a:p>
          <a:p>
            <a:r>
              <a:rPr lang="en-US" b="1" dirty="0"/>
              <a:t>Not Ready </a:t>
            </a:r>
            <a:r>
              <a:rPr lang="en-US" dirty="0"/>
              <a:t>= CSU Standard Not Met </a:t>
            </a:r>
          </a:p>
          <a:p>
            <a:pPr lvl="1"/>
            <a:r>
              <a:rPr lang="en-US" dirty="0"/>
              <a:t>Needs to demonstrate substantial improvement to be successful in college level course work</a:t>
            </a:r>
          </a:p>
          <a:p>
            <a:pPr lvl="1"/>
            <a:r>
              <a:rPr lang="en-US" dirty="0"/>
              <a:t>Required to take CSU placement </a:t>
            </a:r>
            <a:r>
              <a:rPr lang="en-US" dirty="0" smtClean="0"/>
              <a:t>tests</a:t>
            </a:r>
            <a:endParaRPr lang="en-US" dirty="0"/>
          </a:p>
        </p:txBody>
      </p:sp>
      <p:sp>
        <p:nvSpPr>
          <p:cNvPr id="3" name="Title 2"/>
          <p:cNvSpPr>
            <a:spLocks noGrp="1"/>
          </p:cNvSpPr>
          <p:nvPr>
            <p:ph type="title"/>
          </p:nvPr>
        </p:nvSpPr>
        <p:spPr/>
        <p:txBody>
          <a:bodyPr/>
          <a:lstStyle/>
          <a:p>
            <a:r>
              <a:rPr lang="en-US" dirty="0"/>
              <a:t>EAP </a:t>
            </a:r>
            <a:r>
              <a:rPr lang="en-US" dirty="0" smtClean="0"/>
              <a:t>Results for CSU Placement</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32</a:t>
            </a:fld>
            <a:endParaRPr lang="en-US"/>
          </a:p>
        </p:txBody>
      </p:sp>
    </p:spTree>
    <p:extLst>
      <p:ext uri="{BB962C8B-B14F-4D97-AF65-F5344CB8AC3E}">
        <p14:creationId xmlns:p14="http://schemas.microsoft.com/office/powerpoint/2010/main" val="165878450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248347"/>
            <a:ext cx="7745505" cy="4076253"/>
          </a:xfrm>
        </p:spPr>
        <p:txBody>
          <a:bodyPr>
            <a:normAutofit fontScale="92500"/>
          </a:bodyPr>
          <a:lstStyle/>
          <a:p>
            <a:r>
              <a:rPr lang="en-US" dirty="0" smtClean="0"/>
              <a:t>Foothill accepts a result of “Standard Exceeded” to indicate that a student has demonstrated the level of skills acquired through three years of rigorous college preparatory coursework in the subject, math or English.</a:t>
            </a:r>
          </a:p>
          <a:p>
            <a:endParaRPr lang="en-US" dirty="0"/>
          </a:p>
          <a:p>
            <a:endParaRPr lang="en-US" dirty="0" smtClean="0"/>
          </a:p>
          <a:p>
            <a:endParaRPr lang="en-US" dirty="0"/>
          </a:p>
          <a:p>
            <a:endParaRPr lang="en-US" dirty="0" smtClean="0"/>
          </a:p>
          <a:p>
            <a:endParaRPr lang="en-US" dirty="0" smtClean="0"/>
          </a:p>
          <a:p>
            <a:r>
              <a:rPr lang="en-US" sz="2200" dirty="0" smtClean="0"/>
              <a:t>Can we consider other EAP results for placement at FHDA?</a:t>
            </a:r>
          </a:p>
          <a:p>
            <a:pPr marL="0" indent="0">
              <a:buNone/>
            </a:pP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33</a:t>
            </a:fld>
            <a:endParaRPr lang="en-US"/>
          </a:p>
        </p:txBody>
      </p:sp>
      <p:sp>
        <p:nvSpPr>
          <p:cNvPr id="4" name="Title 3"/>
          <p:cNvSpPr>
            <a:spLocks noGrp="1"/>
          </p:cNvSpPr>
          <p:nvPr>
            <p:ph type="title"/>
          </p:nvPr>
        </p:nvSpPr>
        <p:spPr/>
        <p:txBody>
          <a:bodyPr/>
          <a:lstStyle/>
          <a:p>
            <a:r>
              <a:rPr lang="en-US" dirty="0" smtClean="0"/>
              <a:t>Foothill’s EAP Policy</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38066012"/>
              </p:ext>
            </p:extLst>
          </p:nvPr>
        </p:nvGraphicFramePr>
        <p:xfrm>
          <a:off x="1143000" y="3810000"/>
          <a:ext cx="6858000" cy="1752600"/>
        </p:xfrm>
        <a:graphic>
          <a:graphicData uri="http://schemas.openxmlformats.org/drawingml/2006/table">
            <a:tbl>
              <a:tblPr firstRow="1" bandRow="1">
                <a:tableStyleId>{5C22544A-7EE6-4342-B048-85BDC9FD1C3A}</a:tableStyleId>
              </a:tblPr>
              <a:tblGrid>
                <a:gridCol w="2286000"/>
                <a:gridCol w="2286000"/>
                <a:gridCol w="2286000"/>
              </a:tblGrid>
              <a:tr h="501035">
                <a:tc>
                  <a:txBody>
                    <a:bodyPr/>
                    <a:lstStyle/>
                    <a:p>
                      <a:r>
                        <a:rPr lang="en-US" dirty="0" smtClean="0"/>
                        <a:t>EAP Test</a:t>
                      </a:r>
                      <a:endParaRPr lang="en-US" dirty="0"/>
                    </a:p>
                  </a:txBody>
                  <a:tcPr/>
                </a:tc>
                <a:tc>
                  <a:txBody>
                    <a:bodyPr/>
                    <a:lstStyle/>
                    <a:p>
                      <a:r>
                        <a:rPr lang="en-US" dirty="0" smtClean="0"/>
                        <a:t>EAP</a:t>
                      </a:r>
                      <a:r>
                        <a:rPr lang="en-US" baseline="0" dirty="0" smtClean="0"/>
                        <a:t> Result</a:t>
                      </a:r>
                      <a:endParaRPr lang="en-US" dirty="0"/>
                    </a:p>
                  </a:txBody>
                  <a:tcPr/>
                </a:tc>
                <a:tc>
                  <a:txBody>
                    <a:bodyPr/>
                    <a:lstStyle/>
                    <a:p>
                      <a:r>
                        <a:rPr lang="en-US" dirty="0" smtClean="0"/>
                        <a:t>Course Placement</a:t>
                      </a:r>
                      <a:endParaRPr lang="en-US" dirty="0"/>
                    </a:p>
                  </a:txBody>
                  <a:tcPr/>
                </a:tc>
              </a:tr>
              <a:tr h="515350">
                <a:tc>
                  <a:txBody>
                    <a:bodyPr/>
                    <a:lstStyle/>
                    <a:p>
                      <a:r>
                        <a:rPr lang="en-US" dirty="0" smtClean="0"/>
                        <a:t>Math</a:t>
                      </a:r>
                      <a:endParaRPr lang="en-US" dirty="0"/>
                    </a:p>
                  </a:txBody>
                  <a:tcPr/>
                </a:tc>
                <a:tc>
                  <a:txBody>
                    <a:bodyPr/>
                    <a:lstStyle/>
                    <a:p>
                      <a:r>
                        <a:rPr lang="en-US" dirty="0" smtClean="0"/>
                        <a:t>Standard</a:t>
                      </a:r>
                      <a:r>
                        <a:rPr lang="en-US" baseline="0" dirty="0" smtClean="0"/>
                        <a:t> Exceeded</a:t>
                      </a:r>
                      <a:endParaRPr lang="en-US" dirty="0"/>
                    </a:p>
                  </a:txBody>
                  <a:tcPr/>
                </a:tc>
                <a:tc>
                  <a:txBody>
                    <a:bodyPr/>
                    <a:lstStyle/>
                    <a:p>
                      <a:r>
                        <a:rPr lang="en-US" dirty="0" smtClean="0"/>
                        <a:t>Math 10, 11, 44, 48A</a:t>
                      </a:r>
                      <a:endParaRPr lang="en-US" dirty="0"/>
                    </a:p>
                  </a:txBody>
                  <a:tcPr/>
                </a:tc>
              </a:tr>
              <a:tr h="736215">
                <a:tc>
                  <a:txBody>
                    <a:bodyPr/>
                    <a:lstStyle/>
                    <a:p>
                      <a:r>
                        <a:rPr lang="en-US" dirty="0" smtClean="0"/>
                        <a:t>English</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Standard</a:t>
                      </a:r>
                      <a:r>
                        <a:rPr lang="en-US" baseline="0" dirty="0" smtClean="0"/>
                        <a:t> Exceeded</a:t>
                      </a:r>
                      <a:endParaRPr lang="en-US" dirty="0" smtClean="0"/>
                    </a:p>
                    <a:p>
                      <a:endParaRPr lang="en-US" dirty="0"/>
                    </a:p>
                  </a:txBody>
                  <a:tcPr/>
                </a:tc>
                <a:tc>
                  <a:txBody>
                    <a:bodyPr/>
                    <a:lstStyle/>
                    <a:p>
                      <a:r>
                        <a:rPr lang="en-US" dirty="0" smtClean="0"/>
                        <a:t>English 1A</a:t>
                      </a:r>
                      <a:endParaRPr lang="en-US" dirty="0"/>
                    </a:p>
                  </a:txBody>
                  <a:tcPr/>
                </a:tc>
              </a:tr>
            </a:tbl>
          </a:graphicData>
        </a:graphic>
      </p:graphicFrame>
    </p:spTree>
    <p:extLst>
      <p:ext uri="{BB962C8B-B14F-4D97-AF65-F5344CB8AC3E}">
        <p14:creationId xmlns:p14="http://schemas.microsoft.com/office/powerpoint/2010/main" val="43357247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We are currently </a:t>
            </a:r>
            <a:r>
              <a:rPr lang="en-US" u="sng" dirty="0" smtClean="0"/>
              <a:t>not accepting </a:t>
            </a:r>
            <a:r>
              <a:rPr lang="en-US" dirty="0" smtClean="0"/>
              <a:t>the EAP for placement; however, conversations are ongoing…</a:t>
            </a: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34</a:t>
            </a:fld>
            <a:endParaRPr lang="en-US"/>
          </a:p>
        </p:txBody>
      </p:sp>
      <p:sp>
        <p:nvSpPr>
          <p:cNvPr id="4" name="Title 3"/>
          <p:cNvSpPr>
            <a:spLocks noGrp="1"/>
          </p:cNvSpPr>
          <p:nvPr>
            <p:ph type="title"/>
          </p:nvPr>
        </p:nvSpPr>
        <p:spPr/>
        <p:txBody>
          <a:bodyPr/>
          <a:lstStyle/>
          <a:p>
            <a:r>
              <a:rPr lang="en-US" dirty="0" smtClean="0"/>
              <a:t>De Anza’s </a:t>
            </a:r>
            <a:r>
              <a:rPr lang="en-US" dirty="0"/>
              <a:t>EAP Policy</a:t>
            </a:r>
          </a:p>
        </p:txBody>
      </p:sp>
    </p:spTree>
    <p:extLst>
      <p:ext uri="{BB962C8B-B14F-4D97-AF65-F5344CB8AC3E}">
        <p14:creationId xmlns:p14="http://schemas.microsoft.com/office/powerpoint/2010/main" val="1733419663"/>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What additional assessment tools, alongside the placement test, can we use to place our English second language learners into ESL classes?</a:t>
            </a:r>
          </a:p>
          <a:p>
            <a:endParaRPr lang="en-US" dirty="0"/>
          </a:p>
          <a:p>
            <a:r>
              <a:rPr lang="en-US" dirty="0" smtClean="0"/>
              <a:t>Examples of assessment tools for ESL include, but are not limited to: English proficiency exams (TOEFEL, </a:t>
            </a:r>
            <a:r>
              <a:rPr lang="en-US" dirty="0" err="1" smtClean="0"/>
              <a:t>iTEP</a:t>
            </a:r>
            <a:r>
              <a:rPr lang="en-US" dirty="0" smtClean="0"/>
              <a:t>), IB course credit, SAT results, and faculty assessment/interview.</a:t>
            </a:r>
          </a:p>
          <a:p>
            <a:endParaRPr lang="en-US" dirty="0"/>
          </a:p>
          <a:p>
            <a:r>
              <a:rPr lang="en-US" dirty="0" smtClean="0"/>
              <a:t>Keep in mind that both Foothill and De Anza have robust ESL populations, which include our full-time International Student Programs (ISP) students.</a:t>
            </a:r>
          </a:p>
          <a:p>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35</a:t>
            </a:fld>
            <a:endParaRPr lang="en-US"/>
          </a:p>
        </p:txBody>
      </p:sp>
      <p:sp>
        <p:nvSpPr>
          <p:cNvPr id="4" name="Title 3"/>
          <p:cNvSpPr>
            <a:spLocks noGrp="1"/>
          </p:cNvSpPr>
          <p:nvPr>
            <p:ph type="title"/>
          </p:nvPr>
        </p:nvSpPr>
        <p:spPr/>
        <p:txBody>
          <a:bodyPr/>
          <a:lstStyle/>
          <a:p>
            <a:r>
              <a:rPr lang="en-US" sz="4000" dirty="0" smtClean="0"/>
              <a:t>FHDA Assessment for Placement &amp; ESL Course Sequences</a:t>
            </a:r>
            <a:endParaRPr lang="en-US" sz="4000" dirty="0"/>
          </a:p>
        </p:txBody>
      </p:sp>
    </p:spTree>
    <p:extLst>
      <p:ext uri="{BB962C8B-B14F-4D97-AF65-F5344CB8AC3E}">
        <p14:creationId xmlns:p14="http://schemas.microsoft.com/office/powerpoint/2010/main" val="592902316"/>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0" indent="0" algn="ctr">
              <a:lnSpc>
                <a:spcPct val="150000"/>
              </a:lnSpc>
              <a:buNone/>
            </a:pPr>
            <a:r>
              <a:rPr lang="en-US" sz="4000" dirty="0"/>
              <a:t>Given current assessment research findings, state mandates and California Community College Chancellor’s Office (CCCCO) policy changes, </a:t>
            </a:r>
            <a:r>
              <a:rPr lang="en-US" sz="4000" b="1" dirty="0"/>
              <a:t>how can Foothill- De Anza (FHDA) evolve to better assess our students? </a:t>
            </a:r>
          </a:p>
        </p:txBody>
      </p:sp>
      <p:sp>
        <p:nvSpPr>
          <p:cNvPr id="3" name="Slide Number Placeholder 2"/>
          <p:cNvSpPr>
            <a:spLocks noGrp="1"/>
          </p:cNvSpPr>
          <p:nvPr>
            <p:ph type="sldNum" sz="quarter" idx="12"/>
          </p:nvPr>
        </p:nvSpPr>
        <p:spPr/>
        <p:txBody>
          <a:bodyPr/>
          <a:lstStyle/>
          <a:p>
            <a:fld id="{EA01AA9D-FA19-4D9F-BE19-E60636E83FA7}" type="slidenum">
              <a:rPr lang="en-US" smtClean="0"/>
              <a:t>36</a:t>
            </a:fld>
            <a:endParaRPr lang="en-US"/>
          </a:p>
        </p:txBody>
      </p:sp>
      <p:sp>
        <p:nvSpPr>
          <p:cNvPr id="4" name="Title 3"/>
          <p:cNvSpPr>
            <a:spLocks noGrp="1"/>
          </p:cNvSpPr>
          <p:nvPr>
            <p:ph type="title"/>
          </p:nvPr>
        </p:nvSpPr>
        <p:spPr/>
        <p:txBody>
          <a:bodyPr/>
          <a:lstStyle/>
          <a:p>
            <a:r>
              <a:rPr lang="en-US" sz="4800" dirty="0" smtClean="0"/>
              <a:t>Final Thoughts?</a:t>
            </a:r>
            <a:endParaRPr lang="en-US" sz="4800" dirty="0"/>
          </a:p>
        </p:txBody>
      </p:sp>
    </p:spTree>
    <p:extLst>
      <p:ext uri="{BB962C8B-B14F-4D97-AF65-F5344CB8AC3E}">
        <p14:creationId xmlns:p14="http://schemas.microsoft.com/office/powerpoint/2010/main" val="362421913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dirty="0" smtClean="0"/>
              <a:t>Andrew </a:t>
            </a:r>
            <a:r>
              <a:rPr lang="en-US" dirty="0" err="1" smtClean="0"/>
              <a:t>LaManque</a:t>
            </a:r>
            <a:endParaRPr lang="en-US" dirty="0" smtClean="0"/>
          </a:p>
          <a:p>
            <a:pPr marL="0" indent="0" algn="ctr">
              <a:buNone/>
            </a:pPr>
            <a:r>
              <a:rPr lang="en-US" dirty="0" smtClean="0">
                <a:hlinkClick r:id="rId2"/>
              </a:rPr>
              <a:t>lamanqueandrew@fhda.edu</a:t>
            </a:r>
            <a:endParaRPr lang="en-US" dirty="0" smtClean="0"/>
          </a:p>
          <a:p>
            <a:pPr marL="0" indent="0" algn="ctr">
              <a:buNone/>
            </a:pPr>
            <a:r>
              <a:rPr lang="en-US" dirty="0" smtClean="0"/>
              <a:t>650-949-7179</a:t>
            </a:r>
          </a:p>
          <a:p>
            <a:pPr marL="0" indent="0" algn="ctr">
              <a:buNone/>
            </a:pPr>
            <a:endParaRPr lang="en-US" dirty="0"/>
          </a:p>
          <a:p>
            <a:pPr marL="0" indent="0" algn="ctr">
              <a:buNone/>
            </a:pPr>
            <a:r>
              <a:rPr lang="en-US" dirty="0" smtClean="0"/>
              <a:t>Casie Wheat </a:t>
            </a:r>
          </a:p>
          <a:p>
            <a:pPr marL="0" indent="0" algn="ctr">
              <a:buNone/>
            </a:pPr>
            <a:r>
              <a:rPr lang="en-US" dirty="0" smtClean="0">
                <a:hlinkClick r:id="rId3"/>
              </a:rPr>
              <a:t>wheatcasie@fhda.edu</a:t>
            </a:r>
            <a:r>
              <a:rPr lang="en-US" dirty="0" smtClean="0"/>
              <a:t> </a:t>
            </a:r>
          </a:p>
          <a:p>
            <a:pPr marL="0" indent="0" algn="ctr">
              <a:buNone/>
            </a:pPr>
            <a:r>
              <a:rPr lang="en-US" dirty="0" smtClean="0"/>
              <a:t>408-864-8642</a:t>
            </a:r>
          </a:p>
        </p:txBody>
      </p:sp>
      <p:sp>
        <p:nvSpPr>
          <p:cNvPr id="3" name="Title 2"/>
          <p:cNvSpPr>
            <a:spLocks noGrp="1"/>
          </p:cNvSpPr>
          <p:nvPr>
            <p:ph type="title"/>
          </p:nvPr>
        </p:nvSpPr>
        <p:spPr/>
        <p:txBody>
          <a:bodyPr/>
          <a:lstStyle/>
          <a:p>
            <a:r>
              <a:rPr lang="en-US" dirty="0" smtClean="0"/>
              <a:t>Contact Information</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37</a:t>
            </a:fld>
            <a:endParaRPr lang="en-US"/>
          </a:p>
        </p:txBody>
      </p:sp>
    </p:spTree>
    <p:extLst>
      <p:ext uri="{BB962C8B-B14F-4D97-AF65-F5344CB8AC3E}">
        <p14:creationId xmlns:p14="http://schemas.microsoft.com/office/powerpoint/2010/main" val="406904485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Introductions</a:t>
            </a:r>
          </a:p>
          <a:p>
            <a:endParaRPr lang="en-US" dirty="0" smtClean="0"/>
          </a:p>
          <a:p>
            <a:r>
              <a:rPr lang="en-US" dirty="0" smtClean="0"/>
              <a:t>Warm Up Questions:</a:t>
            </a:r>
            <a:endParaRPr lang="en-US" dirty="0"/>
          </a:p>
          <a:p>
            <a:endParaRPr lang="en-US" dirty="0" smtClean="0"/>
          </a:p>
          <a:p>
            <a:pPr lvl="1"/>
            <a:r>
              <a:rPr lang="en-US" dirty="0" smtClean="0"/>
              <a:t>Do you know how we assess our students for placement into English, Reading, English as a Second Language (ESL), and Math courses?</a:t>
            </a:r>
          </a:p>
          <a:p>
            <a:pPr lvl="1"/>
            <a:endParaRPr lang="en-US" dirty="0"/>
          </a:p>
          <a:p>
            <a:pPr lvl="1"/>
            <a:r>
              <a:rPr lang="en-US" dirty="0" smtClean="0"/>
              <a:t>Do you feel our students are being placed accurately?</a:t>
            </a:r>
          </a:p>
          <a:p>
            <a:pPr lvl="1"/>
            <a:endParaRPr lang="en-US" dirty="0"/>
          </a:p>
          <a:p>
            <a:pPr lvl="1"/>
            <a:r>
              <a:rPr lang="en-US" dirty="0" smtClean="0"/>
              <a:t>Are there any specific questions that you would like answered today?</a:t>
            </a:r>
            <a:endParaRPr lang="en-US" dirty="0"/>
          </a:p>
        </p:txBody>
      </p:sp>
      <p:sp>
        <p:nvSpPr>
          <p:cNvPr id="3" name="Title 2"/>
          <p:cNvSpPr>
            <a:spLocks noGrp="1"/>
          </p:cNvSpPr>
          <p:nvPr>
            <p:ph type="title"/>
          </p:nvPr>
        </p:nvSpPr>
        <p:spPr/>
        <p:txBody>
          <a:bodyPr/>
          <a:lstStyle/>
          <a:p>
            <a:r>
              <a:rPr lang="en-US" dirty="0" smtClean="0"/>
              <a:t>Welcome!</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4</a:t>
            </a:fld>
            <a:endParaRPr lang="en-US"/>
          </a:p>
        </p:txBody>
      </p:sp>
    </p:spTree>
    <p:extLst>
      <p:ext uri="{BB962C8B-B14F-4D97-AF65-F5344CB8AC3E}">
        <p14:creationId xmlns:p14="http://schemas.microsoft.com/office/powerpoint/2010/main" val="131765095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0" indent="0" algn="ctr">
              <a:lnSpc>
                <a:spcPct val="150000"/>
              </a:lnSpc>
              <a:buNone/>
            </a:pPr>
            <a:r>
              <a:rPr lang="en-US" sz="3200" dirty="0" smtClean="0"/>
              <a:t>Given current assessment research findings, state mandates and California Community College Chancellor’s Office (CCCCO) policy changes, how can Foothill- De Anza (FHDA) evolve to better assess our students? </a:t>
            </a:r>
            <a:endParaRPr lang="en-US" sz="3200" dirty="0"/>
          </a:p>
        </p:txBody>
      </p:sp>
      <p:sp>
        <p:nvSpPr>
          <p:cNvPr id="3" name="Slide Number Placeholder 2"/>
          <p:cNvSpPr>
            <a:spLocks noGrp="1"/>
          </p:cNvSpPr>
          <p:nvPr>
            <p:ph type="sldNum" sz="quarter" idx="12"/>
          </p:nvPr>
        </p:nvSpPr>
        <p:spPr/>
        <p:txBody>
          <a:bodyPr/>
          <a:lstStyle/>
          <a:p>
            <a:fld id="{EA01AA9D-FA19-4D9F-BE19-E60636E83FA7}" type="slidenum">
              <a:rPr lang="en-US" smtClean="0"/>
              <a:t>5</a:t>
            </a:fld>
            <a:endParaRPr lang="en-US"/>
          </a:p>
        </p:txBody>
      </p:sp>
      <p:sp>
        <p:nvSpPr>
          <p:cNvPr id="4" name="Title 3"/>
          <p:cNvSpPr>
            <a:spLocks noGrp="1"/>
          </p:cNvSpPr>
          <p:nvPr>
            <p:ph type="title"/>
          </p:nvPr>
        </p:nvSpPr>
        <p:spPr/>
        <p:txBody>
          <a:bodyPr/>
          <a:lstStyle/>
          <a:p>
            <a:r>
              <a:rPr lang="en-US" sz="4400" dirty="0" smtClean="0"/>
              <a:t>There will be a test at the end of this presentation. </a:t>
            </a:r>
            <a:endParaRPr lang="en-US" sz="4400" dirty="0"/>
          </a:p>
        </p:txBody>
      </p:sp>
    </p:spTree>
    <p:extLst>
      <p:ext uri="{BB962C8B-B14F-4D97-AF65-F5344CB8AC3E}">
        <p14:creationId xmlns:p14="http://schemas.microsoft.com/office/powerpoint/2010/main" val="372902523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nSpc>
                <a:spcPct val="150000"/>
              </a:lnSpc>
            </a:pPr>
            <a:r>
              <a:rPr lang="en-US" dirty="0" smtClean="0"/>
              <a:t>Research &amp; Updates from the Field</a:t>
            </a:r>
          </a:p>
          <a:p>
            <a:pPr>
              <a:lnSpc>
                <a:spcPct val="150000"/>
              </a:lnSpc>
            </a:pPr>
            <a:r>
              <a:rPr lang="en-US" dirty="0"/>
              <a:t>FHDA Assessment for </a:t>
            </a:r>
            <a:r>
              <a:rPr lang="en-US" dirty="0" smtClean="0"/>
              <a:t>Placement</a:t>
            </a:r>
          </a:p>
          <a:p>
            <a:pPr lvl="1">
              <a:lnSpc>
                <a:spcPct val="150000"/>
              </a:lnSpc>
            </a:pPr>
            <a:r>
              <a:rPr lang="en-US" dirty="0" smtClean="0"/>
              <a:t>What do other college assessment models look like?</a:t>
            </a:r>
          </a:p>
          <a:p>
            <a:pPr>
              <a:lnSpc>
                <a:spcPct val="150000"/>
              </a:lnSpc>
            </a:pPr>
            <a:r>
              <a:rPr lang="en-US" dirty="0" smtClean="0"/>
              <a:t>Half Time Break!</a:t>
            </a:r>
          </a:p>
          <a:p>
            <a:pPr>
              <a:lnSpc>
                <a:spcPct val="150000"/>
              </a:lnSpc>
            </a:pPr>
            <a:r>
              <a:rPr lang="en-US" dirty="0" smtClean="0"/>
              <a:t>Placement Testing</a:t>
            </a:r>
          </a:p>
          <a:p>
            <a:pPr lvl="1">
              <a:lnSpc>
                <a:spcPct val="150000"/>
              </a:lnSpc>
            </a:pPr>
            <a:r>
              <a:rPr lang="en-US" dirty="0" smtClean="0"/>
              <a:t>Common Assessment Adoption Schedule</a:t>
            </a:r>
          </a:p>
          <a:p>
            <a:pPr lvl="1">
              <a:lnSpc>
                <a:spcPct val="150000"/>
              </a:lnSpc>
            </a:pPr>
            <a:r>
              <a:rPr lang="en-US" dirty="0" smtClean="0"/>
              <a:t>FHDA District Retest Policy – October 9, 2017</a:t>
            </a:r>
          </a:p>
          <a:p>
            <a:pPr>
              <a:lnSpc>
                <a:spcPct val="150000"/>
              </a:lnSpc>
            </a:pPr>
            <a:r>
              <a:rPr lang="en-US" dirty="0" smtClean="0"/>
              <a:t>Multiple Measures Assessment Project (MMAP) &amp; Pilot Results</a:t>
            </a:r>
          </a:p>
          <a:p>
            <a:pPr>
              <a:lnSpc>
                <a:spcPct val="150000"/>
              </a:lnSpc>
            </a:pPr>
            <a:r>
              <a:rPr lang="en-US" dirty="0" smtClean="0"/>
              <a:t>Early Assessment Program (EAP) at Foothill</a:t>
            </a:r>
          </a:p>
          <a:p>
            <a:pPr>
              <a:lnSpc>
                <a:spcPct val="150000"/>
              </a:lnSpc>
            </a:pPr>
            <a:r>
              <a:rPr lang="en-US" dirty="0" smtClean="0"/>
              <a:t>Test!</a:t>
            </a:r>
            <a:endParaRPr lang="en-US" dirty="0"/>
          </a:p>
          <a:p>
            <a:pPr marL="0" indent="0">
              <a:buNone/>
            </a:pPr>
            <a:endParaRPr lang="en-US" dirty="0" smtClean="0"/>
          </a:p>
          <a:p>
            <a:pPr lvl="1"/>
            <a:endParaRPr lang="en-US" dirty="0"/>
          </a:p>
          <a:p>
            <a:endParaRPr lang="en-US" dirty="0" smtClean="0"/>
          </a:p>
          <a:p>
            <a:pPr lvl="1"/>
            <a:endParaRPr lang="en-US" dirty="0"/>
          </a:p>
        </p:txBody>
      </p:sp>
      <p:sp>
        <p:nvSpPr>
          <p:cNvPr id="3" name="Title 2"/>
          <p:cNvSpPr>
            <a:spLocks noGrp="1"/>
          </p:cNvSpPr>
          <p:nvPr>
            <p:ph type="title"/>
          </p:nvPr>
        </p:nvSpPr>
        <p:spPr/>
        <p:txBody>
          <a:bodyPr/>
          <a:lstStyle/>
          <a:p>
            <a:r>
              <a:rPr lang="en-US" dirty="0" smtClean="0"/>
              <a:t>Today’s Agenda</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6</a:t>
            </a:fld>
            <a:endParaRPr lang="en-US"/>
          </a:p>
        </p:txBody>
      </p:sp>
    </p:spTree>
    <p:extLst>
      <p:ext uri="{BB962C8B-B14F-4D97-AF65-F5344CB8AC3E}">
        <p14:creationId xmlns:p14="http://schemas.microsoft.com/office/powerpoint/2010/main" val="35998142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11480" lvl="1" indent="0">
              <a:buNone/>
            </a:pPr>
            <a:r>
              <a:rPr lang="en-US" sz="2600" dirty="0" smtClean="0"/>
              <a:t>Nationally, approximately two-thirds of students attending community college are identified as underprepared for college-level academics and are assigned to pre-college remedial (also known as developmental) courses. Remediation rates are even higher among students of color.</a:t>
            </a:r>
          </a:p>
          <a:p>
            <a:pPr marL="0" indent="0">
              <a:buNone/>
            </a:pPr>
            <a:endParaRPr lang="en-US" dirty="0"/>
          </a:p>
          <a:p>
            <a:pPr marL="0" indent="0">
              <a:buNone/>
            </a:pPr>
            <a:r>
              <a:rPr lang="en-US" sz="1100" dirty="0" err="1"/>
              <a:t>Dadgar</a:t>
            </a:r>
            <a:r>
              <a:rPr lang="en-US" sz="1100" dirty="0" smtClean="0"/>
              <a:t>, M., </a:t>
            </a:r>
            <a:r>
              <a:rPr lang="en-US" sz="1100" dirty="0"/>
              <a:t>Collins, </a:t>
            </a:r>
            <a:r>
              <a:rPr lang="en-US" sz="1100" dirty="0" smtClean="0"/>
              <a:t>L., Schaefer, </a:t>
            </a:r>
            <a:r>
              <a:rPr lang="en-US" sz="1100" dirty="0" err="1" smtClean="0"/>
              <a:t>K.“Placed</a:t>
            </a:r>
            <a:r>
              <a:rPr lang="en-US" sz="1100" dirty="0" smtClean="0"/>
              <a:t> </a:t>
            </a:r>
            <a:r>
              <a:rPr lang="en-US" sz="1100" dirty="0"/>
              <a:t>for Success: How California Community Colleges can improve accuracy of placement in English and math courses, reduce remediation rates, and improve student success.” Career Ladders Project, 2015.  </a:t>
            </a:r>
            <a:r>
              <a:rPr lang="en-US" sz="1100" dirty="0">
                <a:hlinkClick r:id="rId2"/>
              </a:rPr>
              <a:t>http://www.careerladdersproject.org/wp-content/uploads/2015/03/CLP_IP_Brief_37_508.pdf</a:t>
            </a:r>
            <a:r>
              <a:rPr lang="en-US" sz="1100" dirty="0"/>
              <a:t> . Accessed 8 September 2017.</a:t>
            </a:r>
          </a:p>
          <a:p>
            <a:pPr marL="0" indent="0">
              <a:buNone/>
            </a:pPr>
            <a:endParaRPr lang="en-US" dirty="0" smtClean="0"/>
          </a:p>
          <a:p>
            <a:pPr marL="0" indent="0">
              <a:buNone/>
            </a:pPr>
            <a:endParaRPr lang="en-US" dirty="0"/>
          </a:p>
          <a:p>
            <a:pPr marL="0" indent="0">
              <a:buNone/>
            </a:pP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7</a:t>
            </a:fld>
            <a:endParaRPr lang="en-US"/>
          </a:p>
        </p:txBody>
      </p:sp>
      <p:sp>
        <p:nvSpPr>
          <p:cNvPr id="4" name="Title 3"/>
          <p:cNvSpPr>
            <a:spLocks noGrp="1"/>
          </p:cNvSpPr>
          <p:nvPr>
            <p:ph type="title"/>
          </p:nvPr>
        </p:nvSpPr>
        <p:spPr/>
        <p:txBody>
          <a:bodyPr/>
          <a:lstStyle/>
          <a:p>
            <a:r>
              <a:rPr lang="en-US" dirty="0" smtClean="0"/>
              <a:t>Current State of Assessment</a:t>
            </a:r>
            <a:endParaRPr lang="en-US" dirty="0"/>
          </a:p>
        </p:txBody>
      </p:sp>
    </p:spTree>
    <p:extLst>
      <p:ext uri="{BB962C8B-B14F-4D97-AF65-F5344CB8AC3E}">
        <p14:creationId xmlns:p14="http://schemas.microsoft.com/office/powerpoint/2010/main" val="35796321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sz="2800" dirty="0"/>
              <a:t>Research shows that a single standardized assessment tool does </a:t>
            </a:r>
            <a:r>
              <a:rPr lang="en-US" sz="2800" b="1" dirty="0"/>
              <a:t>not accurately assess</a:t>
            </a:r>
            <a:r>
              <a:rPr lang="en-US" sz="2800" dirty="0"/>
              <a:t> a community college student’s mastery of a subject </a:t>
            </a:r>
            <a:r>
              <a:rPr lang="en-US" sz="1100" dirty="0" smtClean="0"/>
              <a:t>(</a:t>
            </a:r>
            <a:r>
              <a:rPr lang="en-US" sz="1100" dirty="0"/>
              <a:t>Willet &amp; </a:t>
            </a:r>
            <a:r>
              <a:rPr lang="en-US" sz="1100" dirty="0" err="1"/>
              <a:t>Karandjeff</a:t>
            </a:r>
            <a:r>
              <a:rPr lang="en-US" sz="1100" dirty="0"/>
              <a:t>, </a:t>
            </a:r>
            <a:r>
              <a:rPr lang="en-US" sz="1100" dirty="0" smtClean="0"/>
              <a:t>2014). </a:t>
            </a:r>
          </a:p>
          <a:p>
            <a:pPr marL="0" indent="0">
              <a:buNone/>
            </a:pPr>
            <a:endParaRPr lang="en-US" sz="1100" dirty="0"/>
          </a:p>
          <a:p>
            <a:pPr marL="365760" lvl="1">
              <a:buFont typeface="Wingdings" pitchFamily="2" charset="2"/>
              <a:buChar char=""/>
            </a:pPr>
            <a:r>
              <a:rPr lang="en-US" sz="2600" dirty="0"/>
              <a:t>A study on standardized tests and their predictive value for student success in college level courses found that </a:t>
            </a:r>
            <a:r>
              <a:rPr lang="en-US" sz="2600" b="1" dirty="0">
                <a:solidFill>
                  <a:srgbClr val="FF0000"/>
                </a:solidFill>
              </a:rPr>
              <a:t>ONE </a:t>
            </a:r>
            <a:r>
              <a:rPr lang="en-US" sz="2600" b="1" dirty="0" smtClean="0">
                <a:solidFill>
                  <a:srgbClr val="FF0000"/>
                </a:solidFill>
              </a:rPr>
              <a:t>in every THREE</a:t>
            </a:r>
            <a:r>
              <a:rPr lang="en-US" sz="2600" dirty="0" smtClean="0">
                <a:solidFill>
                  <a:srgbClr val="FF0000"/>
                </a:solidFill>
              </a:rPr>
              <a:t> </a:t>
            </a:r>
            <a:r>
              <a:rPr lang="en-US" sz="2600" dirty="0">
                <a:solidFill>
                  <a:srgbClr val="FF0000"/>
                </a:solidFill>
              </a:rPr>
              <a:t>students were </a:t>
            </a:r>
            <a:r>
              <a:rPr lang="en-US" sz="2600" b="1" dirty="0">
                <a:solidFill>
                  <a:srgbClr val="FF0000"/>
                </a:solidFill>
              </a:rPr>
              <a:t>misplaced</a:t>
            </a:r>
            <a:r>
              <a:rPr lang="en-US" sz="2600" dirty="0">
                <a:solidFill>
                  <a:srgbClr val="FF0000"/>
                </a:solidFill>
              </a:rPr>
              <a:t> in English</a:t>
            </a:r>
            <a:r>
              <a:rPr lang="en-US" sz="2600" dirty="0"/>
              <a:t> </a:t>
            </a:r>
            <a:r>
              <a:rPr lang="en-US" sz="2600" dirty="0" smtClean="0"/>
              <a:t>and </a:t>
            </a:r>
            <a:r>
              <a:rPr lang="en-US" sz="2600" b="1" dirty="0" smtClean="0">
                <a:solidFill>
                  <a:srgbClr val="7030A0"/>
                </a:solidFill>
              </a:rPr>
              <a:t>ONE in every FOUR </a:t>
            </a:r>
            <a:r>
              <a:rPr lang="en-US" sz="2600" dirty="0" smtClean="0">
                <a:solidFill>
                  <a:srgbClr val="7030A0"/>
                </a:solidFill>
              </a:rPr>
              <a:t>were </a:t>
            </a:r>
            <a:r>
              <a:rPr lang="en-US" sz="2600" b="1" dirty="0" smtClean="0">
                <a:solidFill>
                  <a:srgbClr val="7030A0"/>
                </a:solidFill>
              </a:rPr>
              <a:t>misplaced</a:t>
            </a:r>
            <a:r>
              <a:rPr lang="en-US" sz="2600" dirty="0" smtClean="0">
                <a:solidFill>
                  <a:srgbClr val="7030A0"/>
                </a:solidFill>
              </a:rPr>
              <a:t> in Math </a:t>
            </a:r>
            <a:r>
              <a:rPr lang="en-US" sz="1200" dirty="0" smtClean="0"/>
              <a:t>(Scott-Clayton </a:t>
            </a:r>
            <a:r>
              <a:rPr lang="en-US" sz="1200" dirty="0"/>
              <a:t>&amp; Belfield, 2012).</a:t>
            </a:r>
          </a:p>
          <a:p>
            <a:pPr marL="0" indent="0">
              <a:buNone/>
            </a:pPr>
            <a:endParaRPr lang="en-US" dirty="0"/>
          </a:p>
          <a:p>
            <a:pPr marL="0" indent="0">
              <a:buNone/>
            </a:pPr>
            <a:r>
              <a:rPr lang="en-US" sz="1100" dirty="0" smtClean="0"/>
              <a:t>Willett</a:t>
            </a:r>
            <a:r>
              <a:rPr lang="en-US" sz="1100" dirty="0"/>
              <a:t>, T</a:t>
            </a:r>
            <a:r>
              <a:rPr lang="en-US" sz="1100" dirty="0" smtClean="0"/>
              <a:t>. </a:t>
            </a:r>
            <a:r>
              <a:rPr lang="en-US" sz="1100" dirty="0"/>
              <a:t>&amp; </a:t>
            </a:r>
            <a:r>
              <a:rPr lang="en-US" sz="1100" dirty="0" err="1"/>
              <a:t>Karandjeff</a:t>
            </a:r>
            <a:r>
              <a:rPr lang="en-US" sz="1100" dirty="0"/>
              <a:t>, K. (2014). </a:t>
            </a:r>
            <a:r>
              <a:rPr lang="en-US" sz="1100" dirty="0" smtClean="0"/>
              <a:t> Stepping </a:t>
            </a:r>
            <a:r>
              <a:rPr lang="en-US" sz="1100" dirty="0"/>
              <a:t>Up: </a:t>
            </a:r>
            <a:r>
              <a:rPr lang="en-US" sz="1100" dirty="0" smtClean="0"/>
              <a:t>Progression </a:t>
            </a:r>
            <a:r>
              <a:rPr lang="en-US" sz="1100" dirty="0"/>
              <a:t>in English and math from high school to college. </a:t>
            </a:r>
            <a:r>
              <a:rPr lang="en-US" sz="1100" dirty="0" smtClean="0"/>
              <a:t>Sacramento</a:t>
            </a:r>
            <a:r>
              <a:rPr lang="en-US" sz="1100" dirty="0"/>
              <a:t>, CA: The Research and Planning Group for </a:t>
            </a:r>
            <a:r>
              <a:rPr lang="en-US" sz="1100" dirty="0" smtClean="0"/>
              <a:t>California </a:t>
            </a:r>
            <a:r>
              <a:rPr lang="en-US" sz="1100" dirty="0"/>
              <a:t>Community Colleges. </a:t>
            </a:r>
            <a:endParaRPr lang="en-US" sz="1100" dirty="0" smtClean="0"/>
          </a:p>
          <a:p>
            <a:pPr marL="0" indent="0">
              <a:buNone/>
            </a:pPr>
            <a:endParaRPr lang="en-US" sz="1100" dirty="0"/>
          </a:p>
          <a:p>
            <a:pPr marL="0" indent="0">
              <a:buNone/>
            </a:pPr>
            <a:r>
              <a:rPr lang="en-US" sz="1100" dirty="0"/>
              <a:t>Scott-Clayton, J., &amp; Rodriguez, O. (2012). </a:t>
            </a:r>
            <a:r>
              <a:rPr lang="en-US" sz="1100" dirty="0" smtClean="0"/>
              <a:t>Develop­ment</a:t>
            </a:r>
            <a:r>
              <a:rPr lang="en-US" sz="1100" dirty="0"/>
              <a:t>, Discouragement, or Diversion? New evidence </a:t>
            </a:r>
            <a:r>
              <a:rPr lang="en-US" sz="1100" dirty="0" smtClean="0"/>
              <a:t>on </a:t>
            </a:r>
            <a:r>
              <a:rPr lang="en-US" sz="1100" dirty="0"/>
              <a:t>the effects of college </a:t>
            </a:r>
            <a:r>
              <a:rPr lang="en-US" sz="1100" dirty="0" smtClean="0"/>
              <a:t>remediation (</a:t>
            </a:r>
            <a:r>
              <a:rPr lang="en-US" sz="1100" dirty="0" smtClean="0"/>
              <a:t>NBER </a:t>
            </a:r>
            <a:r>
              <a:rPr lang="en-US" sz="1100" dirty="0"/>
              <a:t>Working </a:t>
            </a:r>
            <a:r>
              <a:rPr lang="en-US" sz="1100" dirty="0" smtClean="0"/>
              <a:t>Paper </a:t>
            </a:r>
            <a:r>
              <a:rPr lang="en-US" sz="1100" dirty="0"/>
              <a:t>No. 18328). Cambridge, MA: National Bureau of </a:t>
            </a:r>
            <a:r>
              <a:rPr lang="en-US" sz="1100" dirty="0" smtClean="0"/>
              <a:t>Economic </a:t>
            </a:r>
            <a:r>
              <a:rPr lang="en-US" sz="1100" dirty="0"/>
              <a:t>Research. </a:t>
            </a:r>
          </a:p>
          <a:p>
            <a:pPr marL="0" indent="0">
              <a:buNone/>
            </a:pPr>
            <a:endParaRPr lang="en-US" dirty="0"/>
          </a:p>
        </p:txBody>
      </p:sp>
      <p:sp>
        <p:nvSpPr>
          <p:cNvPr id="3" name="Slide Number Placeholder 2"/>
          <p:cNvSpPr>
            <a:spLocks noGrp="1"/>
          </p:cNvSpPr>
          <p:nvPr>
            <p:ph type="sldNum" sz="quarter" idx="12"/>
          </p:nvPr>
        </p:nvSpPr>
        <p:spPr/>
        <p:txBody>
          <a:bodyPr/>
          <a:lstStyle/>
          <a:p>
            <a:fld id="{EA01AA9D-FA19-4D9F-BE19-E60636E83FA7}" type="slidenum">
              <a:rPr lang="en-US" smtClean="0"/>
              <a:t>8</a:t>
            </a:fld>
            <a:endParaRPr lang="en-US"/>
          </a:p>
        </p:txBody>
      </p:sp>
      <p:sp>
        <p:nvSpPr>
          <p:cNvPr id="4" name="Title 3"/>
          <p:cNvSpPr>
            <a:spLocks noGrp="1"/>
          </p:cNvSpPr>
          <p:nvPr>
            <p:ph type="title"/>
          </p:nvPr>
        </p:nvSpPr>
        <p:spPr/>
        <p:txBody>
          <a:bodyPr/>
          <a:lstStyle/>
          <a:p>
            <a:r>
              <a:rPr lang="en-US" dirty="0" smtClean="0"/>
              <a:t>Research Findings</a:t>
            </a:r>
            <a:endParaRPr lang="en-US" dirty="0"/>
          </a:p>
        </p:txBody>
      </p:sp>
    </p:spTree>
    <p:extLst>
      <p:ext uri="{BB962C8B-B14F-4D97-AF65-F5344CB8AC3E}">
        <p14:creationId xmlns:p14="http://schemas.microsoft.com/office/powerpoint/2010/main" val="293149368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Title V, Section 55522</a:t>
            </a:r>
          </a:p>
          <a:p>
            <a:endParaRPr lang="en-US" dirty="0" smtClean="0"/>
          </a:p>
          <a:p>
            <a:r>
              <a:rPr lang="en-US" dirty="0" smtClean="0"/>
              <a:t>AB </a:t>
            </a:r>
            <a:r>
              <a:rPr lang="en-US" dirty="0"/>
              <a:t>705 (Irwin) Seymour-Campbell Student Success Act of 2012: Matriculation: </a:t>
            </a:r>
            <a:r>
              <a:rPr lang="en-US" dirty="0" smtClean="0"/>
              <a:t>Assessment</a:t>
            </a:r>
          </a:p>
          <a:p>
            <a:pPr marL="0" indent="0">
              <a:buNone/>
            </a:pPr>
            <a:endParaRPr lang="en-US" dirty="0"/>
          </a:p>
        </p:txBody>
      </p:sp>
      <p:sp>
        <p:nvSpPr>
          <p:cNvPr id="3" name="Title 2"/>
          <p:cNvSpPr>
            <a:spLocks noGrp="1"/>
          </p:cNvSpPr>
          <p:nvPr>
            <p:ph type="title"/>
          </p:nvPr>
        </p:nvSpPr>
        <p:spPr/>
        <p:txBody>
          <a:bodyPr/>
          <a:lstStyle/>
          <a:p>
            <a:r>
              <a:rPr lang="en-US" dirty="0"/>
              <a:t>Updates from the </a:t>
            </a:r>
            <a:r>
              <a:rPr lang="en-US" dirty="0" smtClean="0"/>
              <a:t>Field</a:t>
            </a:r>
            <a:endParaRPr lang="en-US" dirty="0"/>
          </a:p>
        </p:txBody>
      </p:sp>
      <p:sp>
        <p:nvSpPr>
          <p:cNvPr id="4" name="Slide Number Placeholder 3"/>
          <p:cNvSpPr>
            <a:spLocks noGrp="1"/>
          </p:cNvSpPr>
          <p:nvPr>
            <p:ph type="sldNum" sz="quarter" idx="12"/>
          </p:nvPr>
        </p:nvSpPr>
        <p:spPr/>
        <p:txBody>
          <a:bodyPr/>
          <a:lstStyle/>
          <a:p>
            <a:fld id="{EA01AA9D-FA19-4D9F-BE19-E60636E83FA7}" type="slidenum">
              <a:rPr lang="en-US" smtClean="0"/>
              <a:t>9</a:t>
            </a:fld>
            <a:endParaRPr lang="en-US"/>
          </a:p>
        </p:txBody>
      </p:sp>
    </p:spTree>
    <p:extLst>
      <p:ext uri="{BB962C8B-B14F-4D97-AF65-F5344CB8AC3E}">
        <p14:creationId xmlns:p14="http://schemas.microsoft.com/office/powerpoint/2010/main" val="418416944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1409</TotalTime>
  <Words>2280</Words>
  <Application>Microsoft Macintosh PowerPoint</Application>
  <PresentationFormat>On-screen Show (4:3)</PresentationFormat>
  <Paragraphs>322</Paragraphs>
  <Slides>37</Slides>
  <Notes>2</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Hardcover</vt:lpstr>
      <vt:lpstr>Assessment for Placement:  The Conversation Continues!</vt:lpstr>
      <vt:lpstr>What is Assessment?</vt:lpstr>
      <vt:lpstr>Specific examples of community college assessment measures, or tools, include:</vt:lpstr>
      <vt:lpstr>Welcome!</vt:lpstr>
      <vt:lpstr>There will be a test at the end of this presentation. </vt:lpstr>
      <vt:lpstr>Today’s Agenda</vt:lpstr>
      <vt:lpstr>Current State of Assessment</vt:lpstr>
      <vt:lpstr>Research Findings</vt:lpstr>
      <vt:lpstr>Updates from the Field</vt:lpstr>
      <vt:lpstr>Title V, Section 55522</vt:lpstr>
      <vt:lpstr>AB 705 (Irwin) Seymour-Campbell Student Success Act of 2012: Matriculation: Assessment PASSED! </vt:lpstr>
      <vt:lpstr>Has California Found the Answer to More Equitable Developmental Education?</vt:lpstr>
      <vt:lpstr>FHDA Assessment Model</vt:lpstr>
      <vt:lpstr>Assessment Models from Other Colleges</vt:lpstr>
      <vt:lpstr>Impact of Placement on Student Life</vt:lpstr>
      <vt:lpstr>Student Profile 1 Self-Reported Ethnicity: Vietnamese Student is a Member of College Special Population (Athlete, DSPS, Veteran, etc.): No</vt:lpstr>
      <vt:lpstr>Student Profile 2 Self-Reported Ethnicity: Mexican Student is a Member of College Special Population (Athlete, DSPS, Veteran, etc.): Yes</vt:lpstr>
      <vt:lpstr>Student Profile 3 Self-Reported Ethnicity: Pacific Islander Student is a Member of College Special Population (Athlete, DSPS, Veteran, etc.): Yes</vt:lpstr>
      <vt:lpstr>Half Time Break</vt:lpstr>
      <vt:lpstr>Placement Testing: Common Assessment Initiative (CAI)</vt:lpstr>
      <vt:lpstr>CAI Competency Maps</vt:lpstr>
      <vt:lpstr>PowerPoint Presentation</vt:lpstr>
      <vt:lpstr>Placement Testing:  District Retest Policy</vt:lpstr>
      <vt:lpstr>PowerPoint Presentation</vt:lpstr>
      <vt:lpstr>Multiple Measures Assessment Project (MMAP)</vt:lpstr>
      <vt:lpstr>MMAP Math Pilot  Decision Rules @ FH &amp; DA</vt:lpstr>
      <vt:lpstr>Foothill MMAP Math Pilot Results Fall 2016</vt:lpstr>
      <vt:lpstr>De Anza MMAP Math  Pilot Preliminary Results</vt:lpstr>
      <vt:lpstr>Foothill’s MMAP English Pilot Decision Rules</vt:lpstr>
      <vt:lpstr>Foothill MMAP English Pilot Preliminary Results</vt:lpstr>
      <vt:lpstr>Early Assessment Program (EAP) </vt:lpstr>
      <vt:lpstr>EAP Results for CSU Placement</vt:lpstr>
      <vt:lpstr>Foothill’s EAP Policy</vt:lpstr>
      <vt:lpstr>De Anza’s EAP Policy</vt:lpstr>
      <vt:lpstr>FHDA Assessment for Placement &amp; ESL Course Sequences</vt:lpstr>
      <vt:lpstr>Final Thoughts?</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for Placement:  The Conversation Continues!</dc:title>
  <dc:creator>Administrator</dc:creator>
  <cp:lastModifiedBy>fhda</cp:lastModifiedBy>
  <cp:revision>213</cp:revision>
  <cp:lastPrinted>2017-09-21T15:14:47Z</cp:lastPrinted>
  <dcterms:created xsi:type="dcterms:W3CDTF">2017-09-07T17:11:33Z</dcterms:created>
  <dcterms:modified xsi:type="dcterms:W3CDTF">2017-09-21T19:46:05Z</dcterms:modified>
</cp:coreProperties>
</file>