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58" r:id="rId4"/>
    <p:sldId id="271" r:id="rId5"/>
    <p:sldId id="257" r:id="rId6"/>
    <p:sldId id="259" r:id="rId7"/>
    <p:sldId id="260" r:id="rId8"/>
    <p:sldId id="270" r:id="rId9"/>
    <p:sldId id="261" r:id="rId10"/>
    <p:sldId id="269" r:id="rId11"/>
    <p:sldId id="263" r:id="rId12"/>
    <p:sldId id="272" r:id="rId13"/>
    <p:sldId id="262" r:id="rId14"/>
    <p:sldId id="264" r:id="rId15"/>
    <p:sldId id="265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A0040F6-68B7-41B5-BC24-8B25AF79EA2C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1411CEA-6A91-44D1-8D7B-D15B8DC34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7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7D85D6-EC1C-4084-934A-4DF199A5BAA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7C5F5E2-790F-4161-B6C1-855B0C1F8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8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5F5E2-790F-4161-B6C1-855B0C1F85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7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5F5E2-790F-4161-B6C1-855B0C1F85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7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82528D5-CF5B-42D0-9F79-F4C55BAC2DAF}" type="datetime1">
              <a:rPr lang="en-US" smtClean="0"/>
              <a:t>5/5/2017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19D8-5716-48DE-B8F4-17F982FD6F81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2C5-4A0C-444A-97B9-EAB794DA6180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1054-264C-4C63-9039-8F7A92993CBB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6DA-F2C7-4FBC-A223-123CED18B50A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E19-87A0-4846-B94E-B7243606C7FA}" type="datetime1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C4692F-E7CF-402C-8180-0DE442FAFFB9}" type="datetime1">
              <a:rPr lang="en-US" smtClean="0"/>
              <a:t>5/5/2017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C9D2479-A8B9-48A0-8E53-610F220B449E}" type="datetime1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67B6-7662-4579-9D9E-A8C932DB5571}" type="datetime1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DA3-AD70-4B61-AC8F-E046CCE352B8}" type="datetime1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1EA4-AC44-4406-8FFB-5C875C3D68C7}" type="datetime1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9D2A167-2E0E-4054-BC08-D8F5F6569A8C}" type="datetime1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6DE6CFB-9F93-4E8D-ABB5-0A7F938D43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passplus.org/" TargetMode="External"/><Relationship Id="rId2" Type="http://schemas.openxmlformats.org/officeDocument/2006/relationships/hyperlink" Target="http://rpgroup.org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ccassess.org/documents/all-documents/professional-development/documents-and-resourc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ccassess.org/documents/all-documents/professional-development/documents-and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ccassess.org/documents/all-documents/professional-development/documents-and-resourc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ccassess.org/documents/all-documents/professional-development/documents-and-resour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cDShO4As0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ccassess.org/documents/all-documents/implementation-resources/16-college-implementation-team-guid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3820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The CAI &amp; MMAP are coming to FHDA!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8458200" cy="9144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FHDA District Opening Day / September 22, 2016 / De </a:t>
            </a:r>
            <a:r>
              <a:rPr lang="en-US" smtClean="0">
                <a:solidFill>
                  <a:srgbClr val="FF0000"/>
                </a:solidFill>
              </a:rPr>
              <a:t>Anza, MLC </a:t>
            </a:r>
            <a:r>
              <a:rPr lang="en-US" dirty="0" smtClean="0">
                <a:solidFill>
                  <a:srgbClr val="FF0000"/>
                </a:solidFill>
              </a:rPr>
              <a:t>110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Stephen Fletcher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Andrew </a:t>
            </a:r>
            <a:r>
              <a:rPr lang="en-US" dirty="0" err="1" smtClean="0">
                <a:solidFill>
                  <a:srgbClr val="FF0000"/>
                </a:solidFill>
              </a:rPr>
              <a:t>LaManque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Casie Wheat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43434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An </a:t>
            </a:r>
            <a:r>
              <a:rPr lang="en-US" dirty="0"/>
              <a:t>O</a:t>
            </a:r>
            <a:r>
              <a:rPr lang="en-US" dirty="0" smtClean="0"/>
              <a:t>verview of the </a:t>
            </a:r>
            <a:r>
              <a:rPr lang="en-US" b="1" dirty="0" smtClean="0"/>
              <a:t>C</a:t>
            </a:r>
            <a:r>
              <a:rPr lang="en-US" dirty="0" smtClean="0"/>
              <a:t>ommon </a:t>
            </a:r>
            <a:r>
              <a:rPr lang="en-US" b="1" dirty="0" smtClean="0"/>
              <a:t>A</a:t>
            </a:r>
            <a:r>
              <a:rPr lang="en-US" dirty="0" smtClean="0"/>
              <a:t>ssessment </a:t>
            </a:r>
            <a:r>
              <a:rPr lang="en-US" b="1" dirty="0" smtClean="0"/>
              <a:t>I</a:t>
            </a:r>
            <a:r>
              <a:rPr lang="en-US" dirty="0" smtClean="0"/>
              <a:t>nitiative (CAI) &amp; the </a:t>
            </a:r>
            <a:r>
              <a:rPr lang="en-US" b="1" dirty="0" smtClean="0"/>
              <a:t>M</a:t>
            </a:r>
            <a:r>
              <a:rPr lang="en-US" dirty="0" smtClean="0"/>
              <a:t>ultiple </a:t>
            </a:r>
            <a:r>
              <a:rPr lang="en-US" b="1" dirty="0" smtClean="0"/>
              <a:t>M</a:t>
            </a:r>
            <a:r>
              <a:rPr lang="en-US" dirty="0" smtClean="0"/>
              <a:t>easures </a:t>
            </a:r>
            <a:r>
              <a:rPr lang="en-US" b="1" dirty="0" smtClean="0"/>
              <a:t>A</a:t>
            </a:r>
            <a:r>
              <a:rPr lang="en-US" dirty="0" smtClean="0"/>
              <a:t>ssessment </a:t>
            </a:r>
            <a:r>
              <a:rPr lang="en-US" b="1" dirty="0" smtClean="0"/>
              <a:t>P</a:t>
            </a:r>
            <a:r>
              <a:rPr lang="en-US" dirty="0" smtClean="0"/>
              <a:t>roject (MMAP)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Assessment, Local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Departments are beginning to plan for competency mapping</a:t>
            </a:r>
          </a:p>
          <a:p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[Faculty in audience to share thoughts?]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Measures for </a:t>
            </a:r>
            <a:r>
              <a:rPr lang="en-US" smtClean="0"/>
              <a:t>Assessment Project (MMAP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Title V requires assessment for placement using multiple measures</a:t>
            </a:r>
          </a:p>
          <a:p>
            <a:r>
              <a:rPr lang="en-US" dirty="0" smtClean="0"/>
              <a:t>Purpose: </a:t>
            </a:r>
          </a:p>
          <a:p>
            <a:pPr lvl="1"/>
            <a:r>
              <a:rPr lang="en-US" dirty="0" smtClean="0"/>
              <a:t>Streamline the basic skills-to-transfer level pathway</a:t>
            </a:r>
          </a:p>
          <a:p>
            <a:pPr lvl="1"/>
            <a:r>
              <a:rPr lang="en-US" dirty="0" smtClean="0"/>
              <a:t>Place </a:t>
            </a:r>
            <a:r>
              <a:rPr lang="en-US" dirty="0"/>
              <a:t>students into courses they can successfully complete </a:t>
            </a:r>
            <a:r>
              <a:rPr lang="en-US" dirty="0" smtClean="0"/>
              <a:t>in college without </a:t>
            </a:r>
            <a:r>
              <a:rPr lang="en-US" dirty="0"/>
              <a:t>repeating courses </a:t>
            </a:r>
            <a:r>
              <a:rPr lang="en-US" dirty="0" smtClean="0"/>
              <a:t>that they successfully </a:t>
            </a:r>
            <a:r>
              <a:rPr lang="en-US" dirty="0"/>
              <a:t>completed in high </a:t>
            </a:r>
            <a:r>
              <a:rPr lang="en-US" dirty="0" smtClean="0"/>
              <a:t>school</a:t>
            </a:r>
          </a:p>
          <a:p>
            <a:r>
              <a:rPr lang="en-US" dirty="0" smtClean="0"/>
              <a:t>Following the MMAP recommended practices, FHDA piloted the use of </a:t>
            </a:r>
            <a:r>
              <a:rPr lang="en-US" b="1" dirty="0" smtClean="0"/>
              <a:t>high school transcript data </a:t>
            </a:r>
            <a:r>
              <a:rPr lang="en-US" dirty="0" smtClean="0"/>
              <a:t>for placement alongside the </a:t>
            </a:r>
            <a:r>
              <a:rPr lang="en-US" dirty="0" err="1" smtClean="0"/>
              <a:t>Accuplacer</a:t>
            </a:r>
            <a:r>
              <a:rPr lang="en-US" dirty="0" smtClean="0"/>
              <a:t> placement test in 2015-16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MMAP Pilots @ FHDA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Anza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solidFill>
            <a:schemeClr val="accent3">
              <a:lumMod val="75000"/>
              <a:alpha val="25000"/>
            </a:schemeClr>
          </a:solidFill>
        </p:spPr>
        <p:txBody>
          <a:bodyPr/>
          <a:lstStyle/>
          <a:p>
            <a:r>
              <a:rPr lang="en-US" dirty="0" smtClean="0"/>
              <a:t>Foothill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Placement into the Math Course Sequence</a:t>
            </a:r>
          </a:p>
          <a:p>
            <a:r>
              <a:rPr lang="en-US" sz="1700" dirty="0" smtClean="0"/>
              <a:t>Design:</a:t>
            </a:r>
          </a:p>
          <a:p>
            <a:pPr lvl="1"/>
            <a:r>
              <a:rPr lang="en-US" sz="1700" dirty="0" smtClean="0"/>
              <a:t>Winter testers for Spring 2016 placement</a:t>
            </a:r>
          </a:p>
          <a:p>
            <a:pPr lvl="1"/>
            <a:r>
              <a:rPr lang="en-US" sz="1700" dirty="0" err="1" smtClean="0"/>
              <a:t>CalPass</a:t>
            </a:r>
            <a:r>
              <a:rPr lang="en-US" sz="1700" dirty="0" smtClean="0"/>
              <a:t>+ provided transcripts for placement</a:t>
            </a:r>
          </a:p>
          <a:p>
            <a:r>
              <a:rPr lang="en-US" sz="1700" dirty="0" smtClean="0"/>
              <a:t>Next Steps:</a:t>
            </a:r>
          </a:p>
          <a:p>
            <a:pPr lvl="1"/>
            <a:r>
              <a:rPr lang="en-US" sz="1700" dirty="0" smtClean="0"/>
              <a:t>Review results with departments</a:t>
            </a:r>
          </a:p>
          <a:p>
            <a:pPr lvl="1"/>
            <a:r>
              <a:rPr lang="en-US" sz="1700" dirty="0" smtClean="0"/>
              <a:t>Launch of Math Pilot for Fall 2016</a:t>
            </a:r>
            <a:endParaRPr lang="en-US" sz="17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Placement into Math 10 &amp; English Course Sequence</a:t>
            </a:r>
          </a:p>
          <a:p>
            <a:r>
              <a:rPr lang="en-US" dirty="0" smtClean="0"/>
              <a:t>Design:</a:t>
            </a:r>
          </a:p>
          <a:p>
            <a:pPr lvl="1"/>
            <a:r>
              <a:rPr lang="en-US" dirty="0" smtClean="0"/>
              <a:t>Spring &amp; Summer testers for </a:t>
            </a:r>
            <a:r>
              <a:rPr lang="en-US" dirty="0"/>
              <a:t>F</a:t>
            </a:r>
            <a:r>
              <a:rPr lang="en-US" dirty="0" smtClean="0"/>
              <a:t>all 2016 placement</a:t>
            </a:r>
          </a:p>
          <a:p>
            <a:pPr lvl="1"/>
            <a:r>
              <a:rPr lang="en-US" dirty="0" smtClean="0"/>
              <a:t>Self-reported high school GPA, courses taken, grades earned</a:t>
            </a:r>
          </a:p>
          <a:p>
            <a:pPr lvl="1"/>
            <a:r>
              <a:rPr lang="en-US" dirty="0" smtClean="0"/>
              <a:t>10% of pilot population audited for high school transcript submission and evaluation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Review preliminary results with departments</a:t>
            </a:r>
          </a:p>
          <a:p>
            <a:pPr lvl="1"/>
            <a:r>
              <a:rPr lang="en-US" dirty="0" smtClean="0"/>
              <a:t>Analysis of student success rates </a:t>
            </a:r>
            <a:r>
              <a:rPr lang="en-US" smtClean="0"/>
              <a:t>when Fall </a:t>
            </a:r>
            <a:r>
              <a:rPr lang="en-US" dirty="0" smtClean="0"/>
              <a:t>grades are posted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Contextualizing the CAI &amp; MMAP within the FHDA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Goodbye </a:t>
            </a:r>
            <a:r>
              <a:rPr lang="en-US" dirty="0" err="1" smtClean="0"/>
              <a:t>Accuplacer</a:t>
            </a:r>
            <a:r>
              <a:rPr lang="en-US" dirty="0" smtClean="0"/>
              <a:t>, Hello Common Assessment!</a:t>
            </a:r>
          </a:p>
          <a:p>
            <a:r>
              <a:rPr lang="en-US" dirty="0" smtClean="0"/>
              <a:t>Retirement of cut scores and the development of competency maps</a:t>
            </a:r>
          </a:p>
          <a:p>
            <a:r>
              <a:rPr lang="en-US" dirty="0" smtClean="0"/>
              <a:t>Will have access to high school transcript data for placement in course sequences, should your campus </a:t>
            </a:r>
            <a:r>
              <a:rPr lang="en-US" i="1" dirty="0" smtClean="0"/>
              <a:t>choose to adopt </a:t>
            </a:r>
            <a:r>
              <a:rPr lang="en-US" dirty="0" smtClean="0"/>
              <a:t>high school transcript data as a tool for placement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FHDA District Assessment Taskforce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Membership—Join us!</a:t>
            </a:r>
          </a:p>
          <a:p>
            <a:pPr lvl="1"/>
            <a:r>
              <a:rPr lang="en-US" sz="1200" dirty="0"/>
              <a:t>FH </a:t>
            </a:r>
            <a:r>
              <a:rPr lang="en-US" sz="1200" dirty="0" smtClean="0"/>
              <a:t>Interim Vice </a:t>
            </a:r>
            <a:r>
              <a:rPr lang="en-US" sz="1200" dirty="0"/>
              <a:t>President of Instruction Andrew </a:t>
            </a:r>
            <a:r>
              <a:rPr lang="en-US" sz="1200" dirty="0" err="1" smtClean="0"/>
              <a:t>LaManque</a:t>
            </a:r>
            <a:endParaRPr lang="en-US" sz="1200" dirty="0" smtClean="0"/>
          </a:p>
          <a:p>
            <a:pPr lvl="1"/>
            <a:r>
              <a:rPr lang="en-US" sz="1200" dirty="0" smtClean="0"/>
              <a:t>DA Academic Senate President Randy Bryant </a:t>
            </a:r>
          </a:p>
          <a:p>
            <a:pPr lvl="1"/>
            <a:r>
              <a:rPr lang="en-US" sz="1200" dirty="0" smtClean="0"/>
              <a:t>FH Academic Senate President Carolyn Holcroft</a:t>
            </a:r>
          </a:p>
          <a:p>
            <a:pPr lvl="1"/>
            <a:r>
              <a:rPr lang="en-US" sz="1200" dirty="0" smtClean="0"/>
              <a:t>DA Assessment Center Supervisor Stephen Fletcher</a:t>
            </a:r>
          </a:p>
          <a:p>
            <a:pPr lvl="1"/>
            <a:r>
              <a:rPr lang="en-US" sz="1200" dirty="0" smtClean="0"/>
              <a:t>FH Acting Assessment Center Supervisor Casie Wheat</a:t>
            </a:r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Explore common retest and </a:t>
            </a:r>
            <a:r>
              <a:rPr lang="en-US" dirty="0" err="1" smtClean="0"/>
              <a:t>recency</a:t>
            </a:r>
            <a:r>
              <a:rPr lang="en-US" dirty="0" smtClean="0"/>
              <a:t> policies</a:t>
            </a:r>
          </a:p>
          <a:p>
            <a:pPr lvl="1"/>
            <a:r>
              <a:rPr lang="en-US" dirty="0" smtClean="0"/>
              <a:t>CAI planning and adoption oversight</a:t>
            </a:r>
          </a:p>
          <a:p>
            <a:r>
              <a:rPr lang="en-US" dirty="0" smtClean="0"/>
              <a:t>Next CAI Professional Development Meeting:</a:t>
            </a:r>
          </a:p>
          <a:p>
            <a:pPr lvl="1"/>
            <a:r>
              <a:rPr lang="en-US" dirty="0" smtClean="0"/>
              <a:t>November/December 2016 @ Bay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5152"/>
            <a:ext cx="8382000" cy="841248"/>
          </a:xfrm>
        </p:spPr>
        <p:txBody>
          <a:bodyPr/>
          <a:lstStyle/>
          <a:p>
            <a:r>
              <a:rPr lang="en-US" dirty="0" smtClean="0"/>
              <a:t>First, a few fun facts: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4041648" cy="1066800"/>
          </a:xfrm>
        </p:spPr>
        <p:txBody>
          <a:bodyPr/>
          <a:lstStyle/>
          <a:p>
            <a:r>
              <a:rPr lang="en-US" sz="2000" dirty="0" smtClean="0"/>
              <a:t>The Common Assessment Initiative (CAI) is…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721225" y="1676400"/>
            <a:ext cx="4041775" cy="1066800"/>
          </a:xfrm>
          <a:solidFill>
            <a:schemeClr val="accent3">
              <a:lumMod val="75000"/>
              <a:alpha val="25000"/>
            </a:schemeClr>
          </a:solidFill>
        </p:spPr>
        <p:txBody>
          <a:bodyPr/>
          <a:lstStyle/>
          <a:p>
            <a:r>
              <a:rPr lang="en-US" sz="2000" dirty="0" smtClean="0"/>
              <a:t>The Multiple Measures Assessment Project </a:t>
            </a:r>
          </a:p>
          <a:p>
            <a:r>
              <a:rPr lang="en-US" sz="2000" dirty="0" smtClean="0"/>
              <a:t>(MMAP) is…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81000" y="2819400"/>
            <a:ext cx="4041648" cy="3505200"/>
          </a:xfrm>
        </p:spPr>
        <p:txBody>
          <a:bodyPr/>
          <a:lstStyle/>
          <a:p>
            <a:r>
              <a:rPr lang="en-US" sz="1800" dirty="0"/>
              <a:t>A</a:t>
            </a:r>
            <a:r>
              <a:rPr lang="en-US" sz="1800" dirty="0" smtClean="0"/>
              <a:t> statewide initiative that will develop and launch the </a:t>
            </a:r>
            <a:r>
              <a:rPr lang="en-US" sz="1800" i="1" dirty="0" err="1" smtClean="0"/>
              <a:t>CCCAssess</a:t>
            </a:r>
            <a:r>
              <a:rPr lang="en-US" sz="1800" i="1" dirty="0" smtClean="0"/>
              <a:t> tool</a:t>
            </a:r>
            <a:r>
              <a:rPr lang="en-US" sz="1800" dirty="0" smtClean="0"/>
              <a:t>, or new assessment platform, for </a:t>
            </a:r>
            <a:r>
              <a:rPr lang="en-US" sz="1800" dirty="0"/>
              <a:t>California community college </a:t>
            </a:r>
            <a:r>
              <a:rPr lang="en-US" sz="1800" dirty="0" smtClean="0"/>
              <a:t>student placement into course sequences</a:t>
            </a:r>
          </a:p>
          <a:p>
            <a:r>
              <a:rPr lang="en-US" sz="1800" b="1" dirty="0" smtClean="0"/>
              <a:t>Required</a:t>
            </a:r>
            <a:r>
              <a:rPr lang="en-US" sz="1800" dirty="0" smtClean="0"/>
              <a:t> for FHDA to adopt or risk losing Student Success and Support Program (3SP) funding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18304" y="2819400"/>
            <a:ext cx="4041775" cy="36576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 collaborative project led </a:t>
            </a:r>
            <a:r>
              <a:rPr lang="en-US" sz="1800" dirty="0"/>
              <a:t>by the </a:t>
            </a:r>
            <a:r>
              <a:rPr lang="en-US" sz="1800" dirty="0">
                <a:hlinkClick r:id="rId2"/>
              </a:rPr>
              <a:t>RP </a:t>
            </a:r>
            <a:r>
              <a:rPr lang="en-US" sz="1800" dirty="0" smtClean="0">
                <a:hlinkClick r:id="rId2"/>
              </a:rPr>
              <a:t>Group</a:t>
            </a:r>
            <a:r>
              <a:rPr lang="en-US" sz="1800" dirty="0" smtClean="0"/>
              <a:t> and </a:t>
            </a:r>
            <a:r>
              <a:rPr lang="en-US" sz="1800" dirty="0"/>
              <a:t>Educational Results Partnerships’ </a:t>
            </a:r>
            <a:r>
              <a:rPr lang="en-US" sz="1800" dirty="0">
                <a:hlinkClick r:id="rId3"/>
              </a:rPr>
              <a:t>Cal-PASS Plus</a:t>
            </a:r>
            <a:r>
              <a:rPr lang="en-US" sz="1800" dirty="0"/>
              <a:t> system, with support from </a:t>
            </a:r>
            <a:r>
              <a:rPr lang="en-US" sz="1800" dirty="0" smtClean="0"/>
              <a:t>the California Community College Chancellor’s Office (CCCCO) </a:t>
            </a:r>
          </a:p>
          <a:p>
            <a:r>
              <a:rPr lang="en-US" sz="1800" dirty="0"/>
              <a:t>D</a:t>
            </a:r>
            <a:r>
              <a:rPr lang="en-US" sz="1800" dirty="0" smtClean="0"/>
              <a:t>eveloping, piloting, and assessing the implementation of a statewide placement tool using </a:t>
            </a:r>
            <a:r>
              <a:rPr lang="en-US" sz="1800" i="1" dirty="0" smtClean="0"/>
              <a:t>multiple measures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n </a:t>
            </a:r>
            <a:r>
              <a:rPr lang="en-US" sz="1800" b="1" dirty="0" smtClean="0"/>
              <a:t>optional practice </a:t>
            </a:r>
            <a:r>
              <a:rPr lang="en-US" sz="1800" dirty="0" smtClean="0"/>
              <a:t>for colleges to adopt when  seeking additional assessment tools</a:t>
            </a:r>
            <a:endParaRPr lang="en-US" sz="1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Assessment Initiative (CAI) Platform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91" y="2249488"/>
            <a:ext cx="5864609" cy="4270890"/>
          </a:xfrm>
        </p:spPr>
      </p:pic>
      <p:sp>
        <p:nvSpPr>
          <p:cNvPr id="5" name="TextBox 4"/>
          <p:cNvSpPr txBox="1"/>
          <p:nvPr/>
        </p:nvSpPr>
        <p:spPr>
          <a:xfrm>
            <a:off x="381000" y="6477001"/>
            <a:ext cx="845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cccassess.org/documents/all-documents/professional-development/documents-and-resources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3</a:t>
            </a:fld>
            <a:endParaRPr lang="en-US"/>
          </a:p>
        </p:txBody>
      </p:sp>
      <p:sp>
        <p:nvSpPr>
          <p:cNvPr id="7" name="7-Point Star 6"/>
          <p:cNvSpPr/>
          <p:nvPr/>
        </p:nvSpPr>
        <p:spPr>
          <a:xfrm rot="525791">
            <a:off x="6500613" y="2846087"/>
            <a:ext cx="2590800" cy="3129656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i="1" dirty="0" smtClean="0"/>
          </a:p>
          <a:p>
            <a:pPr algn="ctr"/>
            <a:r>
              <a:rPr lang="en-US" sz="1600" i="1" dirty="0" smtClean="0"/>
              <a:t>Students will be able to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seamlessly </a:t>
            </a:r>
            <a:r>
              <a:rPr lang="en-US" sz="1600" i="1" dirty="0"/>
              <a:t>between California Community Colleges</a:t>
            </a:r>
          </a:p>
        </p:txBody>
      </p:sp>
    </p:spTree>
    <p:extLst>
      <p:ext uri="{BB962C8B-B14F-4D97-AF65-F5344CB8AC3E}">
        <p14:creationId xmlns:p14="http://schemas.microsoft.com/office/powerpoint/2010/main" val="40867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CAI Key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943600" cy="4246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477001"/>
            <a:ext cx="845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cccassess.org/documents/all-documents/professional-development/documents-and-resources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3429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- Reading  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Assessment at FHDA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08" y="2249488"/>
            <a:ext cx="5784288" cy="4227513"/>
          </a:xfrm>
        </p:spPr>
      </p:pic>
      <p:sp>
        <p:nvSpPr>
          <p:cNvPr id="5" name="TextBox 4"/>
          <p:cNvSpPr txBox="1"/>
          <p:nvPr/>
        </p:nvSpPr>
        <p:spPr>
          <a:xfrm>
            <a:off x="381000" y="6477001"/>
            <a:ext cx="845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cccassess.org/documents/all-documents/professional-development/documents-and-resources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Student Experience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95087"/>
            <a:ext cx="6248400" cy="4503620"/>
          </a:xfrm>
        </p:spPr>
      </p:pic>
      <p:sp>
        <p:nvSpPr>
          <p:cNvPr id="5" name="TextBox 4"/>
          <p:cNvSpPr txBox="1"/>
          <p:nvPr/>
        </p:nvSpPr>
        <p:spPr>
          <a:xfrm>
            <a:off x="381000" y="6477001"/>
            <a:ext cx="845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cccassess.org/documents/all-documents/professional-development/documents-and-resources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Assessment Introduction &amp; Overview Video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6027943" cy="2949196"/>
          </a:xfrm>
        </p:spPr>
      </p:pic>
      <p:sp>
        <p:nvSpPr>
          <p:cNvPr id="5" name="TextBox 4"/>
          <p:cNvSpPr txBox="1"/>
          <p:nvPr/>
        </p:nvSpPr>
        <p:spPr>
          <a:xfrm>
            <a:off x="457200" y="55742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youtu.be/gcDShO4As0o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takes the entire FHDA village!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153400" cy="407517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Instructional Faculty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ompetency mapping; determine local placement model</a:t>
            </a:r>
          </a:p>
          <a:p>
            <a:pPr lvl="1"/>
            <a:r>
              <a:rPr lang="en-US" dirty="0" smtClean="0"/>
              <a:t>Admissions &amp; Records / Counseling </a:t>
            </a:r>
          </a:p>
          <a:p>
            <a:pPr lvl="2"/>
            <a:r>
              <a:rPr lang="en-US" dirty="0" smtClean="0"/>
              <a:t>Clearance and </a:t>
            </a:r>
            <a:r>
              <a:rPr lang="en-US" dirty="0"/>
              <a:t>d</a:t>
            </a:r>
            <a:r>
              <a:rPr lang="en-US" dirty="0" smtClean="0"/>
              <a:t>elivery of placement for registration</a:t>
            </a:r>
          </a:p>
          <a:p>
            <a:pPr lvl="1"/>
            <a:r>
              <a:rPr lang="en-US" dirty="0" smtClean="0"/>
              <a:t>ETS</a:t>
            </a:r>
          </a:p>
          <a:p>
            <a:pPr lvl="2"/>
            <a:r>
              <a:rPr lang="en-US" dirty="0" smtClean="0"/>
              <a:t>CAI-Banner integration</a:t>
            </a:r>
          </a:p>
          <a:p>
            <a:pPr lvl="1"/>
            <a:r>
              <a:rPr lang="en-US" dirty="0" smtClean="0"/>
              <a:t>Institutional Research</a:t>
            </a:r>
          </a:p>
          <a:p>
            <a:pPr lvl="2"/>
            <a:r>
              <a:rPr lang="en-US" dirty="0" smtClean="0"/>
              <a:t>Verify score uploads; placement validation</a:t>
            </a:r>
          </a:p>
          <a:p>
            <a:pPr lvl="1"/>
            <a:r>
              <a:rPr lang="en-US" dirty="0" smtClean="0"/>
              <a:t>Administration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nrollment processes; professional development</a:t>
            </a:r>
          </a:p>
          <a:p>
            <a:pPr lvl="1"/>
            <a:r>
              <a:rPr lang="en-US" dirty="0" smtClean="0"/>
              <a:t>Assessment Center</a:t>
            </a:r>
            <a:endParaRPr lang="en-US" dirty="0"/>
          </a:p>
          <a:p>
            <a:pPr lvl="2"/>
            <a:r>
              <a:rPr lang="en-US" dirty="0" smtClean="0"/>
              <a:t>Enter competency mapping; pilot and transition to </a:t>
            </a:r>
            <a:r>
              <a:rPr lang="en-US" dirty="0" err="1" smtClean="0"/>
              <a:t>CCCAssess</a:t>
            </a:r>
            <a:r>
              <a:rPr lang="en-US" dirty="0" smtClean="0"/>
              <a:t> platform; </a:t>
            </a:r>
            <a:r>
              <a:rPr lang="en-US" dirty="0" err="1" smtClean="0"/>
              <a:t>CCCAssess</a:t>
            </a:r>
            <a:r>
              <a:rPr lang="en-US" dirty="0" smtClean="0"/>
              <a:t> student outreach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400800"/>
            <a:ext cx="822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cccassess.org/documents/all-documents/implementation-resources/16-college-implementation-team-guide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FHDA’s Common Assessment</a:t>
            </a:r>
            <a:br>
              <a:rPr lang="en-US" dirty="0" smtClean="0"/>
            </a:br>
            <a:r>
              <a:rPr lang="en-US" dirty="0" smtClean="0"/>
              <a:t>Adoption 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Summer 2016</a:t>
            </a:r>
          </a:p>
          <a:p>
            <a:pPr lvl="1"/>
            <a:r>
              <a:rPr lang="en-US" dirty="0" smtClean="0"/>
              <a:t>ETS began work for CAI – Banner data integration</a:t>
            </a:r>
          </a:p>
          <a:p>
            <a:r>
              <a:rPr lang="en-US" dirty="0" smtClean="0"/>
              <a:t>Fall </a:t>
            </a:r>
            <a:r>
              <a:rPr lang="en-US" dirty="0"/>
              <a:t>Quarter 2016</a:t>
            </a:r>
          </a:p>
          <a:p>
            <a:pPr lvl="1"/>
            <a:r>
              <a:rPr lang="en-US" sz="2400" dirty="0"/>
              <a:t>ESL, </a:t>
            </a:r>
            <a:r>
              <a:rPr lang="en-US" sz="2400" dirty="0" smtClean="0"/>
              <a:t>English, Reading </a:t>
            </a:r>
            <a:r>
              <a:rPr lang="en-US" sz="2400" dirty="0"/>
              <a:t>and Math faculty to engage in discipline-specific competency mapping at respective </a:t>
            </a:r>
            <a:r>
              <a:rPr lang="en-US" sz="2400" dirty="0" smtClean="0"/>
              <a:t>campuses</a:t>
            </a:r>
          </a:p>
          <a:p>
            <a:pPr lvl="1"/>
            <a:r>
              <a:rPr lang="en-US" sz="2400" dirty="0" smtClean="0"/>
              <a:t>Assessment Centers build placement rules based on competency mapping</a:t>
            </a:r>
            <a:endParaRPr lang="en-US" sz="2400" dirty="0"/>
          </a:p>
          <a:p>
            <a:r>
              <a:rPr lang="en-US" dirty="0" smtClean="0"/>
              <a:t>Winter Quarter 2017</a:t>
            </a:r>
          </a:p>
          <a:p>
            <a:pPr lvl="1"/>
            <a:r>
              <a:rPr lang="en-US" sz="2400" dirty="0" smtClean="0"/>
              <a:t>FHDA to adopt CAI in February 2017 </a:t>
            </a:r>
            <a:r>
              <a:rPr lang="en-US" sz="2400" dirty="0"/>
              <a:t>for </a:t>
            </a:r>
            <a:r>
              <a:rPr lang="en-US" sz="2400" dirty="0" smtClean="0"/>
              <a:t>Fall Quarter 2017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CFB-9F93-4E8D-ABB5-0A7F938D4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843</TotalTime>
  <Words>675</Words>
  <Application>Microsoft Office PowerPoint</Application>
  <PresentationFormat>On-screen Show (4:3)</PresentationFormat>
  <Paragraphs>113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The CAI &amp; MMAP are coming to FHDA! </vt:lpstr>
      <vt:lpstr>First, a few fun facts:</vt:lpstr>
      <vt:lpstr>Common Assessment Initiative (CAI) Platform </vt:lpstr>
      <vt:lpstr>CAI Key Objectives</vt:lpstr>
      <vt:lpstr>Common Assessment at FHDA</vt:lpstr>
      <vt:lpstr>Student Experience</vt:lpstr>
      <vt:lpstr>Common Assessment Introduction &amp; Overview Video</vt:lpstr>
      <vt:lpstr>It takes the entire FHDA village!</vt:lpstr>
      <vt:lpstr>FHDA’s Common Assessment Adoption Timeline </vt:lpstr>
      <vt:lpstr>Common Assessment, Local Placement</vt:lpstr>
      <vt:lpstr>Multiple Measures for Assessment Project (MMAP)</vt:lpstr>
      <vt:lpstr>MMAP Pilots @ FHDA</vt:lpstr>
      <vt:lpstr>Contextualizing the CAI &amp; MMAP within the FHDA community</vt:lpstr>
      <vt:lpstr>FHDA District Assessment Taskforce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CAI &amp; MMAP are coming to FHDA!</dc:title>
  <dc:creator>Test</dc:creator>
  <cp:lastModifiedBy>FHDA</cp:lastModifiedBy>
  <cp:revision>114</cp:revision>
  <cp:lastPrinted>2016-09-16T19:37:09Z</cp:lastPrinted>
  <dcterms:created xsi:type="dcterms:W3CDTF">2016-08-17T23:47:51Z</dcterms:created>
  <dcterms:modified xsi:type="dcterms:W3CDTF">2017-05-05T21:10:43Z</dcterms:modified>
</cp:coreProperties>
</file>